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8" r:id="rId4"/>
    <p:sldId id="272" r:id="rId5"/>
    <p:sldId id="270" r:id="rId6"/>
    <p:sldId id="269" r:id="rId7"/>
    <p:sldId id="258" r:id="rId8"/>
    <p:sldId id="267" r:id="rId9"/>
    <p:sldId id="260" r:id="rId10"/>
    <p:sldId id="273" r:id="rId11"/>
    <p:sldId id="274" r:id="rId12"/>
    <p:sldId id="275" r:id="rId13"/>
    <p:sldId id="261" r:id="rId14"/>
    <p:sldId id="263" r:id="rId15"/>
    <p:sldId id="276" r:id="rId16"/>
    <p:sldId id="277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nini%20Amin\Desktop\New%20paper\Multinomial%20Approach\Dhaka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nini%20Amin\Desktop\New%20paper\Multinomial%20Approach\Dhaka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nini%20Amin\Desktop\New%20paper\Network%20Based%20Kernel%20Density\correlational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Accident</a:t>
            </a:r>
            <a:r>
              <a:rPr lang="en-US" baseline="0"/>
              <a:t> Severity (2007-2011)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58-47CE-AB35-6F1BDDADD7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58-47CE-AB35-6F1BDDADD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58-47CE-AB35-6F1BDDADD7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58-47CE-AB35-6F1BDDADD7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Sheet1!$B$21:$B$24</c:f>
              <c:strCache>
                <c:ptCount val="4"/>
                <c:pt idx="0">
                  <c:v>Fatal Accident</c:v>
                </c:pt>
                <c:pt idx="1">
                  <c:v>Major Accident</c:v>
                </c:pt>
                <c:pt idx="2">
                  <c:v>Minor Accident</c:v>
                </c:pt>
                <c:pt idx="3">
                  <c:v>Motor/ Vehicle Collision</c:v>
                </c:pt>
              </c:strCache>
            </c:strRef>
          </c:cat>
          <c:val>
            <c:numRef>
              <c:f>Sheet1!$C$21:$C$24</c:f>
              <c:numCache>
                <c:formatCode>0%</c:formatCode>
                <c:ptCount val="4"/>
                <c:pt idx="0">
                  <c:v>0.69</c:v>
                </c:pt>
                <c:pt idx="1">
                  <c:v>0.15</c:v>
                </c:pt>
                <c:pt idx="2">
                  <c:v>0.04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58-47CE-AB35-6F1BDDADD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Accident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Severity in Dhaka Metropolitan Area (Per 10,000 Accidents)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047722374262761E-2"/>
          <c:y val="0.23395291201982651"/>
          <c:w val="0.89251230526605874"/>
          <c:h val="0.50669827981539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Sheet3!$D$69</c:f>
              <c:strCache>
                <c:ptCount val="1"/>
                <c:pt idx="0">
                  <c:v>Death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Sheet3!$B$70:$B$74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Sheet3!$D$70:$D$74</c:f>
              <c:numCache>
                <c:formatCode>0</c:formatCode>
                <c:ptCount val="5"/>
                <c:pt idx="0">
                  <c:v>6202.1857923497273</c:v>
                </c:pt>
                <c:pt idx="1">
                  <c:v>7068.7022900763359</c:v>
                </c:pt>
                <c:pt idx="2">
                  <c:v>7269.2307692307686</c:v>
                </c:pt>
                <c:pt idx="3">
                  <c:v>6917.960088691796</c:v>
                </c:pt>
                <c:pt idx="4">
                  <c:v>6633.6633663366338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FC-4C73-B2A8-A9880D185123}"/>
            </c:ext>
          </c:extLst>
        </c:ser>
        <c:ser>
          <c:idx val="1"/>
          <c:order val="1"/>
          <c:tx>
            <c:strRef>
              <c:f>Sheet3!$F$69</c:f>
              <c:strCache>
                <c:ptCount val="1"/>
                <c:pt idx="0">
                  <c:v>Injuries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Sheet3!$B$70:$B$74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Sheet3!$F$70:$F$74</c:f>
              <c:numCache>
                <c:formatCode>0</c:formatCode>
                <c:ptCount val="5"/>
                <c:pt idx="0">
                  <c:v>2308.743169398907</c:v>
                </c:pt>
                <c:pt idx="1">
                  <c:v>1587.7862595419847</c:v>
                </c:pt>
                <c:pt idx="2">
                  <c:v>1480.7692307692307</c:v>
                </c:pt>
                <c:pt idx="3">
                  <c:v>2106.4301552106431</c:v>
                </c:pt>
                <c:pt idx="4">
                  <c:v>2673.2673267326736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FC-4C73-B2A8-A9880D185123}"/>
            </c:ext>
          </c:extLst>
        </c:ser>
        <c:ser>
          <c:idx val="2"/>
          <c:order val="2"/>
          <c:tx>
            <c:strRef>
              <c:f>Sheet3!$H$69</c:f>
              <c:strCache>
                <c:ptCount val="1"/>
                <c:pt idx="0">
                  <c:v>Vehicle Collision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Sheet3!$B$70:$B$74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Sheet3!$H$70:$H$74</c:f>
              <c:numCache>
                <c:formatCode>0</c:formatCode>
                <c:ptCount val="5"/>
                <c:pt idx="0">
                  <c:v>1489.0710382513662</c:v>
                </c:pt>
                <c:pt idx="1">
                  <c:v>1343.5114503816794</c:v>
                </c:pt>
                <c:pt idx="2">
                  <c:v>1250</c:v>
                </c:pt>
                <c:pt idx="3">
                  <c:v>975.60975609756099</c:v>
                </c:pt>
                <c:pt idx="4">
                  <c:v>693.06930693069307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FC-4C73-B2A8-A9880D185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8747376"/>
        <c:axId val="2131357072"/>
      </c:barChart>
      <c:catAx>
        <c:axId val="4487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357072"/>
        <c:crosses val="autoZero"/>
        <c:auto val="1"/>
        <c:lblAlgn val="ctr"/>
        <c:lblOffset val="100"/>
        <c:noMultiLvlLbl val="0"/>
      </c:catAx>
      <c:valAx>
        <c:axId val="213135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74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137357830271219E-2"/>
          <c:y val="0.8420122484689414"/>
          <c:w val="0.94205861767279087"/>
          <c:h val="0.13020997375328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Relationship</a:t>
            </a:r>
            <a:r>
              <a:rPr lang="en-US" baseline="0"/>
              <a:t> With Accident Points and Population Ranking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55567964568066"/>
          <c:y val="0.20371599181170316"/>
          <c:w val="0.83211098092273728"/>
          <c:h val="0.6518478879460456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Export_Output!$J$2:$J$11</c:f>
              <c:numCache>
                <c:formatCode>0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8.5</c:v>
                </c:pt>
                <c:pt idx="8">
                  <c:v>8.5</c:v>
                </c:pt>
                <c:pt idx="9">
                  <c:v>10</c:v>
                </c:pt>
              </c:numCache>
            </c:numRef>
          </c:xVal>
          <c:yVal>
            <c:numRef>
              <c:f>Export_Output!$I$2:$I$11</c:f>
              <c:numCache>
                <c:formatCode>General</c:formatCode>
                <c:ptCount val="10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7</c:v>
                </c:pt>
                <c:pt idx="5">
                  <c:v>2</c:v>
                </c:pt>
                <c:pt idx="6">
                  <c:v>9</c:v>
                </c:pt>
                <c:pt idx="7">
                  <c:v>10</c:v>
                </c:pt>
                <c:pt idx="8">
                  <c:v>5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A3-4865-8AAB-D3BF02668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3813600"/>
        <c:axId val="987774336"/>
      </c:scatterChart>
      <c:valAx>
        <c:axId val="993813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+mn-lt"/>
                  </a:rPr>
                  <a:t>Accident</a:t>
                </a:r>
                <a:r>
                  <a:rPr lang="en-US" baseline="0">
                    <a:latin typeface="+mn-lt"/>
                  </a:rPr>
                  <a:t> point ranking</a:t>
                </a:r>
                <a:endParaRPr lang="en-US">
                  <a:latin typeface="+mn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774336"/>
        <c:crosses val="autoZero"/>
        <c:crossBetween val="midCat"/>
      </c:valAx>
      <c:valAx>
        <c:axId val="98777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Population</a:t>
                </a:r>
                <a:r>
                  <a:rPr lang="en-US" baseline="0"/>
                  <a:t> Ranking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813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DAC4BE-A178-489B-9BE5-66F7ED929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East Lake Division Association of American Geographers 2017, Eastern Michigan University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91496-692B-47A8-A2E0-3A50BDD7BE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3EF07-C620-4D43-9A81-FCD2626A8D24}" type="datetime1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BC586-E61A-4130-8404-3267A07D8D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C0DA1-62C8-4CE1-820C-73841737D6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7F188-76F8-4C78-A66E-CA54784FD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3810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East Lake Division Association of American Geographers 2017, Eastern Michigan University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79E2B-59BA-468D-BD70-2CB614650378}" type="datetime1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C7983-E01C-42E4-A9B8-A463B1505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050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21B9-E9B1-460D-BA9A-21616B899D9C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48C7F-F287-415E-BA1B-D248C970E631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3718-B863-47F0-978A-0B33F5FC980F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E22B-CDAA-4661-A0E1-E4604CA0D852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EA4A-ACAA-4084-8257-49010FA4E93C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2CD-B811-4004-8B1C-F5CA263720B8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04C-1E27-4275-BACC-10402FB721E4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E05C-0998-416D-9FF8-6ED354A04D36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C05-9062-4BA4-8D74-A9585E55A6D2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7F9F-8A1E-4662-9764-CEB4C817940C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98DA-ED52-408D-9DC5-241E2C26987B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CB6D-A02B-441F-8E8B-847F8CC0098A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0D53-DA16-42F6-AE6D-582C199816E8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FDF7-76B5-48F9-9783-AF21DFCD4D19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E903-E9E8-499F-BA1E-3DB2554C27C9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71AE-4D9C-4D1F-9BB7-CFFA068DF6DA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A822-4A21-486F-8AB7-27D426308C9B}" type="datetime1">
              <a:rPr lang="en-US" smtClean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ELDAAG- 2017, Eastern Michigan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hqlibdoc.who.int/publications/2004/9241562609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324" y="-66259"/>
            <a:ext cx="11105324" cy="228521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Analyzing Spatial distribution of the accident locations - A Case Study of Mirpur Corridor, Dhaka, Bangladesh</a:t>
            </a:r>
            <a:endParaRPr lang="en-US" sz="36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0172" y="2438396"/>
            <a:ext cx="10442720" cy="1132879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5600" b="1" dirty="0"/>
              <a:t>Panini Amin Chowdhury, Corresponding Author</a:t>
            </a:r>
            <a:endParaRPr lang="en-US" sz="5600" dirty="0"/>
          </a:p>
          <a:p>
            <a:pPr algn="ctr"/>
            <a:r>
              <a:rPr lang="en-US" sz="4000" dirty="0"/>
              <a:t>Graduate Student</a:t>
            </a:r>
          </a:p>
          <a:p>
            <a:pPr algn="ctr"/>
            <a:r>
              <a:rPr lang="en-US" sz="4000" dirty="0"/>
              <a:t>Department of Geography &amp; Planning,</a:t>
            </a:r>
          </a:p>
          <a:p>
            <a:pPr algn="ctr"/>
            <a:r>
              <a:rPr lang="en-US" sz="4000" dirty="0"/>
              <a:t>The University of Toledo</a:t>
            </a:r>
          </a:p>
          <a:p>
            <a:pPr algn="ctr"/>
            <a:r>
              <a:rPr lang="en-US" sz="5600" b="1" dirty="0"/>
              <a:t>Bhuiyan M. Alam</a:t>
            </a:r>
            <a:endParaRPr lang="en-US" sz="5600" dirty="0"/>
          </a:p>
          <a:p>
            <a:pPr algn="ctr"/>
            <a:r>
              <a:rPr lang="en-US" sz="4000" dirty="0"/>
              <a:t>Associate Professor</a:t>
            </a:r>
          </a:p>
          <a:p>
            <a:pPr algn="ctr"/>
            <a:r>
              <a:rPr lang="en-US" sz="4000" dirty="0"/>
              <a:t>Department of Geography &amp; Planning,</a:t>
            </a:r>
          </a:p>
          <a:p>
            <a:pPr algn="ctr"/>
            <a:r>
              <a:rPr lang="en-US" sz="4000" dirty="0"/>
              <a:t>The University of Toledo,</a:t>
            </a:r>
          </a:p>
          <a:p>
            <a:pPr algn="ctr"/>
            <a:r>
              <a:rPr lang="en-US" sz="5600" b="1" dirty="0"/>
              <a:t>Bayes Ahmed </a:t>
            </a:r>
            <a:endParaRPr lang="en-US" sz="5600" dirty="0"/>
          </a:p>
          <a:p>
            <a:pPr algn="ctr"/>
            <a:r>
              <a:rPr lang="en-US" sz="4000" dirty="0"/>
              <a:t>Post-Doctoral Associate</a:t>
            </a:r>
          </a:p>
          <a:p>
            <a:pPr algn="ctr"/>
            <a:r>
              <a:rPr lang="en-US" sz="4000" dirty="0"/>
              <a:t>Institute for Risk and Disaster Reduction,</a:t>
            </a:r>
          </a:p>
          <a:p>
            <a:pPr algn="ctr"/>
            <a:r>
              <a:rPr lang="en-US" sz="4000" dirty="0"/>
              <a:t>University College London (UCL)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7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8FA4-EFC6-42C0-8293-E4ECEB33E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A559-B515-4B58-80E3-F9FA29294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Spatial Pattern – Nearest Neighbor Distance Method.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Accident Points Relationship – Moran’s I Index.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Network Kernel Density Mapping - SANET (Spatial analysis along Networks).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Ward Identification- Arc GIS – Count tool.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Population and accident relationship – Spearman’s Correlation.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1492D-1DE2-4338-9A73-9DBB98F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61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C6B0-5B9E-4D47-B0B0-4A6B60B5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Spatial Pattern – Nearest Neighbor Distance Method.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6697E05-E2DF-406A-AF14-03CDC37D4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759487"/>
              </p:ext>
            </p:extLst>
          </p:nvPr>
        </p:nvGraphicFramePr>
        <p:xfrm>
          <a:off x="185537" y="1789731"/>
          <a:ext cx="6268275" cy="3413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5417">
                  <a:extLst>
                    <a:ext uri="{9D8B030D-6E8A-4147-A177-3AD203B41FA5}">
                      <a16:colId xmlns:a16="http://schemas.microsoft.com/office/drawing/2014/main" val="1660634632"/>
                    </a:ext>
                  </a:extLst>
                </a:gridCol>
                <a:gridCol w="1103462">
                  <a:extLst>
                    <a:ext uri="{9D8B030D-6E8A-4147-A177-3AD203B41FA5}">
                      <a16:colId xmlns:a16="http://schemas.microsoft.com/office/drawing/2014/main" val="592008754"/>
                    </a:ext>
                  </a:extLst>
                </a:gridCol>
                <a:gridCol w="735641">
                  <a:extLst>
                    <a:ext uri="{9D8B030D-6E8A-4147-A177-3AD203B41FA5}">
                      <a16:colId xmlns:a16="http://schemas.microsoft.com/office/drawing/2014/main" val="3584630658"/>
                    </a:ext>
                  </a:extLst>
                </a:gridCol>
                <a:gridCol w="2498114">
                  <a:extLst>
                    <a:ext uri="{9D8B030D-6E8A-4147-A177-3AD203B41FA5}">
                      <a16:colId xmlns:a16="http://schemas.microsoft.com/office/drawing/2014/main" val="4053781864"/>
                    </a:ext>
                  </a:extLst>
                </a:gridCol>
                <a:gridCol w="735641">
                  <a:extLst>
                    <a:ext uri="{9D8B030D-6E8A-4147-A177-3AD203B41FA5}">
                      <a16:colId xmlns:a16="http://schemas.microsoft.com/office/drawing/2014/main" val="2000848661"/>
                    </a:ext>
                  </a:extLst>
                </a:gridCol>
              </a:tblGrid>
              <a:tr h="367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Expected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Observed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6614029"/>
                  </a:ext>
                </a:extLst>
              </a:tr>
              <a:tr h="367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Lower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0889378"/>
                  </a:ext>
                </a:extLst>
              </a:tr>
              <a:tr h="367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Upper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Upper value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177201"/>
                  </a:ext>
                </a:extLst>
              </a:tr>
              <a:tr h="367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ALL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Average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4984090"/>
                  </a:ext>
                </a:extLst>
              </a:tr>
              <a:tr h="367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VARIANCE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Variance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4287651"/>
                  </a:ext>
                </a:extLst>
              </a:tr>
              <a:tr h="36709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 value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7512768"/>
                  </a:ext>
                </a:extLst>
              </a:tr>
              <a:tr h="376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-17.762221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Clark and Evan Aggregation Index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0.337059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413628"/>
                  </a:ext>
                </a:extLst>
              </a:tr>
              <a:tr h="45769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Reject Null Hypothesis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Through Monte Carlo Simulations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200517"/>
                  </a:ext>
                </a:extLst>
              </a:tr>
              <a:tr h="37677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023294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DEF13-A2C0-4FE4-B682-CE2998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CEB42-DABB-4AA0-B930-16CF8F56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66" y="1669148"/>
            <a:ext cx="5227484" cy="3653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11E7BC-010E-4A36-80F4-2681781D1146}"/>
              </a:ext>
            </a:extLst>
          </p:cNvPr>
          <p:cNvSpPr/>
          <p:nvPr/>
        </p:nvSpPr>
        <p:spPr>
          <a:xfrm>
            <a:off x="4350966" y="5499652"/>
            <a:ext cx="3441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Decision – As Index &lt;1</a:t>
            </a:r>
          </a:p>
          <a:p>
            <a:pPr fontAlgn="b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Cluster Pattern</a:t>
            </a:r>
          </a:p>
        </p:txBody>
      </p:sp>
    </p:spTree>
    <p:extLst>
      <p:ext uri="{BB962C8B-B14F-4D97-AF65-F5344CB8AC3E}">
        <p14:creationId xmlns:p14="http://schemas.microsoft.com/office/powerpoint/2010/main" val="347170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46D5-FFDC-4818-B3D9-7B84A52B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Accident Points Relationship – Moran’s I Index.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E55A8-2D54-422B-B956-FEE67FFAAE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422162"/>
              </p:ext>
            </p:extLst>
          </p:nvPr>
        </p:nvGraphicFramePr>
        <p:xfrm>
          <a:off x="1141656" y="1949344"/>
          <a:ext cx="3536670" cy="2037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5494">
                  <a:extLst>
                    <a:ext uri="{9D8B030D-6E8A-4147-A177-3AD203B41FA5}">
                      <a16:colId xmlns:a16="http://schemas.microsoft.com/office/drawing/2014/main" val="3514752117"/>
                    </a:ext>
                  </a:extLst>
                </a:gridCol>
                <a:gridCol w="1771176">
                  <a:extLst>
                    <a:ext uri="{9D8B030D-6E8A-4147-A177-3AD203B41FA5}">
                      <a16:colId xmlns:a16="http://schemas.microsoft.com/office/drawing/2014/main" val="1428785386"/>
                    </a:ext>
                  </a:extLst>
                </a:gridCol>
              </a:tblGrid>
              <a:tr h="4118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Global Moran's I Summary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738575"/>
                  </a:ext>
                </a:extLst>
              </a:tr>
              <a:tr h="4118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Moran's Index: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0.018590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31535805"/>
                  </a:ext>
                </a:extLst>
              </a:tr>
              <a:tr h="4118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Expected Index: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-0.006369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6844581"/>
                  </a:ext>
                </a:extLst>
              </a:tr>
              <a:tr h="2005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Variance: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0.015500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23664715"/>
                  </a:ext>
                </a:extLst>
              </a:tr>
              <a:tr h="2005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z-score: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0.200478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44941168"/>
                  </a:ext>
                </a:extLst>
              </a:tr>
              <a:tr h="2005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p-value: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0.841107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30104189"/>
                  </a:ext>
                </a:extLst>
              </a:tr>
              <a:tr h="2005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06055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759A4-7730-462D-A8C6-F0CF6425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3F6D9-F9DF-4A0D-B28D-E9D82FD3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183" y="1798674"/>
            <a:ext cx="5143500" cy="4676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0B52C-9787-4CD8-B598-5B4C7CA79D52}"/>
              </a:ext>
            </a:extLst>
          </p:cNvPr>
          <p:cNvSpPr txBox="1"/>
          <p:nvPr/>
        </p:nvSpPr>
        <p:spPr>
          <a:xfrm>
            <a:off x="1311579" y="4316819"/>
            <a:ext cx="4488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Accept Null Hypothesis (Z Score in between accept regions at 5% level of significance).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Significant relationship among the accident points(P values).</a:t>
            </a:r>
          </a:p>
          <a:p>
            <a:pPr algn="ctr"/>
            <a:r>
              <a:rPr lang="en-US" b="1" dirty="0"/>
              <a:t>Decision- Relationship Random </a:t>
            </a:r>
          </a:p>
          <a:p>
            <a:pPr algn="ctr"/>
            <a:r>
              <a:rPr lang="en-US" b="1" dirty="0"/>
              <a:t>-1(Dispersed)&lt;.019 (Random) &lt;1 (Clustered)</a:t>
            </a:r>
          </a:p>
        </p:txBody>
      </p:sp>
    </p:spTree>
    <p:extLst>
      <p:ext uri="{BB962C8B-B14F-4D97-AF65-F5344CB8AC3E}">
        <p14:creationId xmlns:p14="http://schemas.microsoft.com/office/powerpoint/2010/main" val="2262558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91" y="1231317"/>
            <a:ext cx="10367418" cy="128089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Network Kernel Density </a:t>
            </a:r>
            <a:br>
              <a:rPr lang="en-US" sz="2800" b="1" dirty="0"/>
            </a:br>
            <a:r>
              <a:rPr lang="en-US" sz="2800" b="1" dirty="0"/>
              <a:t>Mapping – </a:t>
            </a:r>
            <a:br>
              <a:rPr lang="en-US" sz="2800" b="1" dirty="0"/>
            </a:br>
            <a:r>
              <a:rPr lang="en-US" sz="2800" b="1" dirty="0"/>
              <a:t>SANET (Spatial analysis along Networks).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2" y="2629714"/>
            <a:ext cx="6591871" cy="23790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Why NKDE Instead KDE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Kernel Density Estimation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Circular Distance Decay Function based Shortest path Estimate.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Network Kernel Density Estimation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each point’s influence extends a chosen distance along the  network where each of the point separately have influence radius.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C:\Users\Panini Amin\AppData\Local\Microsoft\Windows\INetCache\Content.Word\Final Map.jpg">
            <a:extLst>
              <a:ext uri="{FF2B5EF4-FFF2-40B4-BE49-F238E27FC236}">
                <a16:creationId xmlns:a16="http://schemas.microsoft.com/office/drawing/2014/main" id="{603AE43C-F2FF-4A7E-A5A9-095C598CAE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8597" y="194083"/>
            <a:ext cx="4974632" cy="65547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555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985" y="569518"/>
            <a:ext cx="8911687" cy="1280890"/>
          </a:xfrm>
        </p:spPr>
        <p:txBody>
          <a:bodyPr/>
          <a:lstStyle/>
          <a:p>
            <a:r>
              <a:rPr lang="en-US" b="1" dirty="0"/>
              <a:t>most vulnerable ward segments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5219" y="1695725"/>
            <a:ext cx="433879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ea typeface="Calibri" panose="020F0502020204030204" pitchFamily="34" charset="0"/>
              </a:rPr>
              <a:t>Zoning of the Affected Wards</a:t>
            </a:r>
          </a:p>
          <a:p>
            <a:endParaRPr lang="en-US" sz="200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 Ward 9-  commercial/Business zoning.</a:t>
            </a:r>
          </a:p>
          <a:p>
            <a:endParaRPr lang="en-US" sz="200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Ward 10,11 - mixed commercial/Educational land use, mostly high schools.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 Ward 40 ,41,43, 44 - mixed residential/commercial land use.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Ward 51,52 and 62 - mixed commercial and light industry.</a:t>
            </a:r>
            <a:endParaRPr lang="en-US" sz="2000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EC0D935-0F67-4D34-802F-5084716FB9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919025"/>
              </p:ext>
            </p:extLst>
          </p:nvPr>
        </p:nvGraphicFramePr>
        <p:xfrm>
          <a:off x="5049672" y="1596784"/>
          <a:ext cx="6686952" cy="2483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1738">
                  <a:extLst>
                    <a:ext uri="{9D8B030D-6E8A-4147-A177-3AD203B41FA5}">
                      <a16:colId xmlns:a16="http://schemas.microsoft.com/office/drawing/2014/main" val="3199042733"/>
                    </a:ext>
                  </a:extLst>
                </a:gridCol>
                <a:gridCol w="1671738">
                  <a:extLst>
                    <a:ext uri="{9D8B030D-6E8A-4147-A177-3AD203B41FA5}">
                      <a16:colId xmlns:a16="http://schemas.microsoft.com/office/drawing/2014/main" val="1140384608"/>
                    </a:ext>
                  </a:extLst>
                </a:gridCol>
                <a:gridCol w="1671738">
                  <a:extLst>
                    <a:ext uri="{9D8B030D-6E8A-4147-A177-3AD203B41FA5}">
                      <a16:colId xmlns:a16="http://schemas.microsoft.com/office/drawing/2014/main" val="2347805834"/>
                    </a:ext>
                  </a:extLst>
                </a:gridCol>
                <a:gridCol w="1671738">
                  <a:extLst>
                    <a:ext uri="{9D8B030D-6E8A-4147-A177-3AD203B41FA5}">
                      <a16:colId xmlns:a16="http://schemas.microsoft.com/office/drawing/2014/main" val="1705175550"/>
                    </a:ext>
                  </a:extLst>
                </a:gridCol>
              </a:tblGrid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WARD_NO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Count_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Pop_2011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4237223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58863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938422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3631281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87879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1735830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426531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90224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1045670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6909346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71260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1342320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7148759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65984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3251010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1121751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97033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1947320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2013044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49523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968512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4355536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44540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1496920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52780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72973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1872490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592854"/>
                  </a:ext>
                </a:extLst>
              </a:tr>
              <a:tr h="225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186639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2382920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610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4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13DA-6097-405C-8961-DC19C42E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044" y="405742"/>
            <a:ext cx="8911687" cy="1280890"/>
          </a:xfrm>
        </p:spPr>
        <p:txBody>
          <a:bodyPr>
            <a:normAutofit/>
          </a:bodyPr>
          <a:lstStyle/>
          <a:p>
            <a:r>
              <a:rPr lang="en-US" sz="3200" b="1" dirty="0"/>
              <a:t>Relationship with the vulnerable Ward population and accident points</a:t>
            </a:r>
            <a:endParaRPr lang="en-US" sz="32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AAA1EF6-4349-42F4-B621-79B8D9A70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131610"/>
              </p:ext>
            </p:extLst>
          </p:nvPr>
        </p:nvGraphicFramePr>
        <p:xfrm>
          <a:off x="805211" y="2197287"/>
          <a:ext cx="5172502" cy="260917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10682">
                  <a:extLst>
                    <a:ext uri="{9D8B030D-6E8A-4147-A177-3AD203B41FA5}">
                      <a16:colId xmlns:a16="http://schemas.microsoft.com/office/drawing/2014/main" val="1431191261"/>
                    </a:ext>
                  </a:extLst>
                </a:gridCol>
                <a:gridCol w="1880910">
                  <a:extLst>
                    <a:ext uri="{9D8B030D-6E8A-4147-A177-3AD203B41FA5}">
                      <a16:colId xmlns:a16="http://schemas.microsoft.com/office/drawing/2014/main" val="3533345019"/>
                    </a:ext>
                  </a:extLst>
                </a:gridCol>
                <a:gridCol w="1880910">
                  <a:extLst>
                    <a:ext uri="{9D8B030D-6E8A-4147-A177-3AD203B41FA5}">
                      <a16:colId xmlns:a16="http://schemas.microsoft.com/office/drawing/2014/main" val="1550382610"/>
                    </a:ext>
                  </a:extLst>
                </a:gridCol>
              </a:tblGrid>
              <a:tr h="3803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Rank_Pop_2011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Rank Count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WARD_NO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0214378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51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6271163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7445511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1269308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454022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987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6591134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4349094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0921137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3275349"/>
                  </a:ext>
                </a:extLst>
              </a:tr>
              <a:tr h="210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050326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F6DF2-47AA-48A9-AD32-64F24614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B6157-C43E-4509-9D56-C50DFCEA3C3A}"/>
              </a:ext>
            </a:extLst>
          </p:cNvPr>
          <p:cNvSpPr/>
          <p:nvPr/>
        </p:nvSpPr>
        <p:spPr>
          <a:xfrm>
            <a:off x="1499558" y="4736443"/>
            <a:ext cx="480772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Spearman's Rho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-0.07294866524.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P value - 0.003 ( 95% level of significance)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06347EA-DED9-490D-85FD-073CB3997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486307"/>
              </p:ext>
            </p:extLst>
          </p:nvPr>
        </p:nvGraphicFramePr>
        <p:xfrm>
          <a:off x="6196084" y="2197286"/>
          <a:ext cx="5691116" cy="305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9460311-EDC8-4C73-B895-B7DE445B245D}"/>
              </a:ext>
            </a:extLst>
          </p:cNvPr>
          <p:cNvSpPr/>
          <p:nvPr/>
        </p:nvSpPr>
        <p:spPr>
          <a:xfrm>
            <a:off x="4750816" y="5878357"/>
            <a:ext cx="5726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Decision – Significant negative relationship.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268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64B-E25A-4901-817D-F639353C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18CF5-7CDB-42C8-BFC4-6E4EECA3E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264" y="1457738"/>
            <a:ext cx="10808736" cy="48237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Ahsan, H. M.,2012. Road Safety in Bangladesh: Key Issues and Countermeasures. Forum, monthly publication of Daily Star, Vol. 6, No. 7, July.</a:t>
            </a:r>
          </a:p>
          <a:p>
            <a:r>
              <a:rPr lang="en-US" dirty="0"/>
              <a:t>Ahmed, Bayes, 2013. Traffic Accident Study In Dhaka City (2007-2011). Clean Air And Sustainable Environment (CASE) Project. The World Bank.</a:t>
            </a:r>
          </a:p>
          <a:p>
            <a:r>
              <a:rPr lang="en-US" dirty="0"/>
              <a:t>Al-Mahmood, S. Z, 2007. Death on the Asphalt. Star Weekend, Daily Star.</a:t>
            </a:r>
          </a:p>
          <a:p>
            <a:r>
              <a:rPr lang="en-US" dirty="0"/>
              <a:t>Anselin, L, 1995. Local Indicators of Spatial Association – LISA. Geographic Analysis 27,93–115.</a:t>
            </a:r>
          </a:p>
          <a:p>
            <a:r>
              <a:rPr lang="en-US" dirty="0"/>
              <a:t>Anderson, T.K., 2009. Kernel density estimation and K-means clustering to profile road accident hot spots. Accidental Analysis &amp; Prevention 41, 359–364.</a:t>
            </a:r>
          </a:p>
          <a:p>
            <a:r>
              <a:rPr lang="en-US" dirty="0"/>
              <a:t>Okabe, A., </a:t>
            </a:r>
            <a:r>
              <a:rPr lang="en-US" dirty="0" err="1"/>
              <a:t>Yomono</a:t>
            </a:r>
            <a:r>
              <a:rPr lang="en-US" dirty="0"/>
              <a:t>, H., Kitamura, M., 1995. Statistical analysis of the distribution of points on a network. Geographic Analysis 27 (2), 152–175.</a:t>
            </a:r>
          </a:p>
          <a:p>
            <a:r>
              <a:rPr lang="en-US" dirty="0"/>
              <a:t>WHO (World Health Organization). 2004. World Report on Road Traffic Injury</a:t>
            </a:r>
          </a:p>
          <a:p>
            <a:r>
              <a:rPr lang="en-US" dirty="0"/>
              <a:t>Prevention. </a:t>
            </a:r>
            <a:r>
              <a:rPr lang="en-US" u="sng" dirty="0">
                <a:hlinkClick r:id="rId2"/>
              </a:rPr>
              <a:t>http://whqlibdoc.who.int/publications/2004/9241562609.pdf</a:t>
            </a:r>
            <a:endParaRPr lang="en-US" dirty="0"/>
          </a:p>
          <a:p>
            <a:r>
              <a:rPr lang="en-US" dirty="0"/>
              <a:t>UNES, 2007. Status Paper on Road Safety Problems in Bangladesh: The Bangladesh Country Paper. United Nations Economic and Social Commission for Asia and the Pacific, Bangkok, Thailand.</a:t>
            </a:r>
          </a:p>
          <a:p>
            <a:r>
              <a:rPr lang="en-US" dirty="0" err="1"/>
              <a:t>Xie</a:t>
            </a:r>
            <a:r>
              <a:rPr lang="en-US" dirty="0"/>
              <a:t>, Z.; Yan, J, 2008. Kernel Density Estimation of Traffic Accidents in a Network Space. Computers, Environment &amp; Urban System,35(5), 396–406.</a:t>
            </a:r>
          </a:p>
          <a:p>
            <a:r>
              <a:rPr lang="en-US" dirty="0" err="1"/>
              <a:t>Xie</a:t>
            </a:r>
            <a:r>
              <a:rPr lang="en-US" dirty="0"/>
              <a:t>, </a:t>
            </a:r>
            <a:r>
              <a:rPr lang="en-US" dirty="0" err="1"/>
              <a:t>Zhixiao</a:t>
            </a:r>
            <a:r>
              <a:rPr lang="en-US" dirty="0"/>
              <a:t>; Yan, Jun, 2013. Detecting traffic accident clusters with network kernel density estimation and local spatial statistics: an integrated approach. Journal of Transport Geography 31 ,64–71.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DD006-3C21-492C-BA54-FF75CFAF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3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765" y="2372702"/>
            <a:ext cx="8911687" cy="1300939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031" y="41016"/>
            <a:ext cx="8911687" cy="1257699"/>
          </a:xfrm>
        </p:spPr>
        <p:txBody>
          <a:bodyPr/>
          <a:lstStyle/>
          <a:p>
            <a:r>
              <a:rPr lang="en-US" dirty="0"/>
              <a:t>Background  of the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0" y="1028700"/>
            <a:ext cx="9391650" cy="4972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Road-traffic accidents are the </a:t>
            </a:r>
            <a:r>
              <a:rPr lang="en-US" b="1" dirty="0"/>
              <a:t>leading injury related cause of death </a:t>
            </a:r>
            <a:r>
              <a:rPr lang="en-US" dirty="0"/>
              <a:t>among people </a:t>
            </a:r>
            <a:r>
              <a:rPr lang="en-US" b="1" dirty="0"/>
              <a:t>aged 10–24</a:t>
            </a:r>
            <a:r>
              <a:rPr lang="en-US" dirty="0"/>
              <a:t>. (WHO,2008)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More than </a:t>
            </a:r>
            <a:r>
              <a:rPr lang="en-US" sz="2000" b="1" dirty="0"/>
              <a:t>1.2 million people are killed each year </a:t>
            </a:r>
            <a:r>
              <a:rPr lang="en-US" sz="2000" dirty="0"/>
              <a:t>in automobile crashes in addition to </a:t>
            </a:r>
            <a:r>
              <a:rPr lang="en-US" sz="2000" b="1" dirty="0"/>
              <a:t>50 million injuries. </a:t>
            </a:r>
            <a:r>
              <a:rPr lang="en-US" sz="2000" dirty="0"/>
              <a:t>(WHO,2008)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Bangladesh has </a:t>
            </a:r>
            <a:r>
              <a:rPr lang="en-US" sz="2000" b="1" dirty="0"/>
              <a:t>one of the world’s highest fatality rates </a:t>
            </a:r>
            <a:r>
              <a:rPr lang="en-US" sz="2000" dirty="0"/>
              <a:t>from road  crashes—</a:t>
            </a:r>
            <a:r>
              <a:rPr lang="en-US" dirty="0"/>
              <a:t>more than </a:t>
            </a:r>
            <a:r>
              <a:rPr lang="en-US" b="1" dirty="0"/>
              <a:t>100 deaths per 10,000 motor vehicles </a:t>
            </a:r>
            <a:r>
              <a:rPr lang="en-US" dirty="0"/>
              <a:t>(UNESC, 2007)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 Road crashes </a:t>
            </a:r>
            <a:r>
              <a:rPr lang="en-US" b="1" dirty="0"/>
              <a:t>cost roughly 2% to 3% of the country's GDP every year </a:t>
            </a:r>
            <a:r>
              <a:rPr lang="en-US" dirty="0"/>
              <a:t>(Ahshan,2012), </a:t>
            </a:r>
            <a:r>
              <a:rPr lang="en-US" b="1" dirty="0"/>
              <a:t>equal to the total foreign aid</a:t>
            </a:r>
            <a:r>
              <a:rPr lang="en-US" dirty="0"/>
              <a:t> received by Bangladesh in a given fiscal year (Al Mahmood,2007). 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61%</a:t>
            </a:r>
            <a:r>
              <a:rPr lang="en-US" sz="2000" dirty="0"/>
              <a:t> of urban road accident deaths are of </a:t>
            </a:r>
            <a:r>
              <a:rPr lang="en-US" sz="2000" b="1" dirty="0"/>
              <a:t>pedestrians.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1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444" y="624110"/>
            <a:ext cx="4633466" cy="867806"/>
          </a:xfrm>
        </p:spPr>
        <p:txBody>
          <a:bodyPr>
            <a:normAutofit/>
          </a:bodyPr>
          <a:lstStyle/>
          <a:p>
            <a:r>
              <a:rPr lang="en-US" dirty="0"/>
              <a:t>Study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524" y="1447974"/>
            <a:ext cx="5349003" cy="387387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Dhaka is the Capital of Bangladesh.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Population is over  14.6 million.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Population Density .15 million per square mile.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tx1"/>
                </a:solidFill>
              </a:rPr>
              <a:t>Mirpur Corridor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Azimpur</a:t>
            </a:r>
            <a:r>
              <a:rPr lang="en-US" sz="2000" dirty="0">
                <a:solidFill>
                  <a:schemeClr val="tx1"/>
                </a:solidFill>
              </a:rPr>
              <a:t> to </a:t>
            </a:r>
            <a:r>
              <a:rPr lang="en-US" sz="2000" dirty="0" err="1">
                <a:solidFill>
                  <a:schemeClr val="tx1"/>
                </a:solidFill>
              </a:rPr>
              <a:t>Gabtoli</a:t>
            </a:r>
            <a:r>
              <a:rPr lang="en-US" sz="2000" dirty="0">
                <a:solidFill>
                  <a:schemeClr val="tx1"/>
                </a:solidFill>
              </a:rPr>
              <a:t>.(10 Kilometers= 6.2 miles).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Principal Arterial road for Dhaka Metropolitan Area.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In 2007, 67 accident which was reduced by 70% to only 19 accidents in year 2011.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 pedestrian  casualties  have  been  found  higher  (83%)  in Mirpur Road 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12B0F8-7A6C-48CB-8378-490E0E238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259" y="901147"/>
            <a:ext cx="6237357" cy="46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9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25" y="-16038"/>
            <a:ext cx="8911687" cy="1343526"/>
          </a:xfrm>
        </p:spPr>
        <p:txBody>
          <a:bodyPr/>
          <a:lstStyle/>
          <a:p>
            <a:r>
              <a:rPr lang="en-US" dirty="0"/>
              <a:t>Photo Gallery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91" y="1136633"/>
            <a:ext cx="7346264" cy="2747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90" y="3999496"/>
            <a:ext cx="3399867" cy="264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59" y="287254"/>
            <a:ext cx="4228994" cy="3129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659" y="3740274"/>
            <a:ext cx="4228994" cy="2901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358" y="3967943"/>
            <a:ext cx="3637697" cy="26734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5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6E50-FDAE-413A-8DE6-BDE9A275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53" y="80771"/>
            <a:ext cx="8911687" cy="701107"/>
          </a:xfrm>
        </p:spPr>
        <p:txBody>
          <a:bodyPr>
            <a:normAutofit/>
          </a:bodyPr>
          <a:lstStyle/>
          <a:p>
            <a:r>
              <a:rPr lang="en-US" sz="3200" dirty="0"/>
              <a:t>Accident Situations 2007-2011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1236A-1EEC-4769-AC4C-6424A8BC3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E148E90-2AE5-4B72-96EC-80CF047C5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478201"/>
              </p:ext>
            </p:extLst>
          </p:nvPr>
        </p:nvGraphicFramePr>
        <p:xfrm>
          <a:off x="531812" y="1550504"/>
          <a:ext cx="4941336" cy="4518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08A861B-AC2D-4391-B859-50D95E959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260" y="80771"/>
            <a:ext cx="4869230" cy="6492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23CC6-A29E-4160-9697-C1CF295D5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860" y="69573"/>
            <a:ext cx="4877629" cy="6503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8498-5274-40C9-AD57-851548044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859" y="69573"/>
            <a:ext cx="4877629" cy="6503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4EA5F-1752-457D-A94B-711654A90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858" y="80771"/>
            <a:ext cx="4877630" cy="6503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9BDAD7-C022-40FE-B46B-31787DA8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804" y="80771"/>
            <a:ext cx="4958683" cy="66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E965-63F7-408A-8F4D-7A430575E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507" y="186790"/>
            <a:ext cx="8911687" cy="793873"/>
          </a:xfrm>
        </p:spPr>
        <p:txBody>
          <a:bodyPr>
            <a:normAutofit fontScale="90000"/>
          </a:bodyPr>
          <a:lstStyle/>
          <a:p>
            <a:r>
              <a:rPr lang="en-US" dirty="0"/>
              <a:t>Accident Situation 2007-2011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2D6F88B-DF4A-49BF-8F3D-255B6DDB1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075260"/>
              </p:ext>
            </p:extLst>
          </p:nvPr>
        </p:nvGraphicFramePr>
        <p:xfrm>
          <a:off x="1311579" y="4081669"/>
          <a:ext cx="9926262" cy="2570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495">
                  <a:extLst>
                    <a:ext uri="{9D8B030D-6E8A-4147-A177-3AD203B41FA5}">
                      <a16:colId xmlns:a16="http://schemas.microsoft.com/office/drawing/2014/main" val="616715387"/>
                    </a:ext>
                  </a:extLst>
                </a:gridCol>
                <a:gridCol w="1075051">
                  <a:extLst>
                    <a:ext uri="{9D8B030D-6E8A-4147-A177-3AD203B41FA5}">
                      <a16:colId xmlns:a16="http://schemas.microsoft.com/office/drawing/2014/main" val="1493409678"/>
                    </a:ext>
                  </a:extLst>
                </a:gridCol>
                <a:gridCol w="1148876">
                  <a:extLst>
                    <a:ext uri="{9D8B030D-6E8A-4147-A177-3AD203B41FA5}">
                      <a16:colId xmlns:a16="http://schemas.microsoft.com/office/drawing/2014/main" val="2598930159"/>
                    </a:ext>
                  </a:extLst>
                </a:gridCol>
                <a:gridCol w="1148876">
                  <a:extLst>
                    <a:ext uri="{9D8B030D-6E8A-4147-A177-3AD203B41FA5}">
                      <a16:colId xmlns:a16="http://schemas.microsoft.com/office/drawing/2014/main" val="2159542411"/>
                    </a:ext>
                  </a:extLst>
                </a:gridCol>
                <a:gridCol w="1148876">
                  <a:extLst>
                    <a:ext uri="{9D8B030D-6E8A-4147-A177-3AD203B41FA5}">
                      <a16:colId xmlns:a16="http://schemas.microsoft.com/office/drawing/2014/main" val="1809603631"/>
                    </a:ext>
                  </a:extLst>
                </a:gridCol>
                <a:gridCol w="1148876">
                  <a:extLst>
                    <a:ext uri="{9D8B030D-6E8A-4147-A177-3AD203B41FA5}">
                      <a16:colId xmlns:a16="http://schemas.microsoft.com/office/drawing/2014/main" val="272452037"/>
                    </a:ext>
                  </a:extLst>
                </a:gridCol>
                <a:gridCol w="1161014">
                  <a:extLst>
                    <a:ext uri="{9D8B030D-6E8A-4147-A177-3AD203B41FA5}">
                      <a16:colId xmlns:a16="http://schemas.microsoft.com/office/drawing/2014/main" val="1069431420"/>
                    </a:ext>
                  </a:extLst>
                </a:gridCol>
                <a:gridCol w="1288443">
                  <a:extLst>
                    <a:ext uri="{9D8B030D-6E8A-4147-A177-3AD203B41FA5}">
                      <a16:colId xmlns:a16="http://schemas.microsoft.com/office/drawing/2014/main" val="3241566542"/>
                    </a:ext>
                  </a:extLst>
                </a:gridCol>
                <a:gridCol w="1137755">
                  <a:extLst>
                    <a:ext uri="{9D8B030D-6E8A-4147-A177-3AD203B41FA5}">
                      <a16:colId xmlns:a16="http://schemas.microsoft.com/office/drawing/2014/main" val="2390327378"/>
                    </a:ext>
                  </a:extLst>
                </a:gridCol>
              </a:tblGrid>
              <a:tr h="214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Fatal Accidents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Major or Minor Injuries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6965090"/>
                  </a:ext>
                </a:extLst>
              </a:tr>
              <a:tr h="12854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Year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Number of Accident Recorded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Pedestrian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Non-Motorized vehicle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Motorized Vehicle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Pedestrian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Non-Motorized vehicle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Motorized Vehicle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Motor Collision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260294"/>
                  </a:ext>
                </a:extLst>
              </a:tr>
              <a:tr h="214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731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361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78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109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6796552"/>
                  </a:ext>
                </a:extLst>
              </a:tr>
              <a:tr h="214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2008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655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88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8662928"/>
                  </a:ext>
                </a:extLst>
              </a:tr>
              <a:tr h="214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2009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518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4261863"/>
                  </a:ext>
                </a:extLst>
              </a:tr>
              <a:tr h="214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434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249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697204"/>
                  </a:ext>
                </a:extLst>
              </a:tr>
              <a:tr h="214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2011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382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636113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06586-A261-410E-9446-46AAD848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730AABF-66C7-4BD8-8A80-38E96A10E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162729"/>
              </p:ext>
            </p:extLst>
          </p:nvPr>
        </p:nvGraphicFramePr>
        <p:xfrm>
          <a:off x="1311579" y="980663"/>
          <a:ext cx="9926262" cy="3101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186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89" y="609600"/>
            <a:ext cx="8911687" cy="1295400"/>
          </a:xfrm>
        </p:spPr>
        <p:txBody>
          <a:bodyPr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541" y="1159568"/>
            <a:ext cx="9655797" cy="762000"/>
          </a:xfrm>
        </p:spPr>
        <p:txBody>
          <a:bodyPr>
            <a:noAutofit/>
          </a:bodyPr>
          <a:lstStyle/>
          <a:p>
            <a:pPr>
              <a:lnSpc>
                <a:spcPct val="220000"/>
              </a:lnSpc>
            </a:pPr>
            <a:r>
              <a:rPr lang="en-US" dirty="0"/>
              <a:t>To </a:t>
            </a:r>
            <a:r>
              <a:rPr lang="en-US" b="1" dirty="0"/>
              <a:t>Understand the Spatial distribution pattern </a:t>
            </a:r>
            <a:r>
              <a:rPr lang="en-US" dirty="0"/>
              <a:t>and </a:t>
            </a:r>
            <a:r>
              <a:rPr lang="en-US" b="1" dirty="0"/>
              <a:t>relationship </a:t>
            </a:r>
            <a:r>
              <a:rPr lang="en-US" dirty="0"/>
              <a:t>among the accident points on Mirpur Corridor and to develop a </a:t>
            </a:r>
            <a:r>
              <a:rPr lang="en-US" b="1" dirty="0"/>
              <a:t>Network Kernel Density based accident hotspot or points estimation map.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4383" y="3372681"/>
            <a:ext cx="8911687" cy="800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Objective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27262" y="4191000"/>
            <a:ext cx="8915400" cy="1238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understand the </a:t>
            </a:r>
            <a:r>
              <a:rPr lang="en-US" sz="2000" b="1" dirty="0"/>
              <a:t>spatial pattern </a:t>
            </a:r>
            <a:r>
              <a:rPr lang="en-US" sz="2000" dirty="0"/>
              <a:t>of the accident points.</a:t>
            </a:r>
          </a:p>
          <a:p>
            <a:r>
              <a:rPr lang="en-US" sz="2000" dirty="0"/>
              <a:t>To Find out </a:t>
            </a:r>
            <a:r>
              <a:rPr lang="en-US" sz="2000" b="1" dirty="0"/>
              <a:t>correlation</a:t>
            </a:r>
            <a:r>
              <a:rPr lang="en-US" sz="2000" dirty="0"/>
              <a:t> among the accident points.</a:t>
            </a:r>
          </a:p>
          <a:p>
            <a:r>
              <a:rPr lang="en-US" sz="2000" dirty="0"/>
              <a:t>Develop a </a:t>
            </a:r>
            <a:r>
              <a:rPr lang="en-US" sz="2000" b="1" dirty="0"/>
              <a:t>Network Kernel based  density map</a:t>
            </a:r>
            <a:r>
              <a:rPr lang="en-US" sz="2000" dirty="0"/>
              <a:t>.</a:t>
            </a:r>
          </a:p>
          <a:p>
            <a:r>
              <a:rPr lang="en-US" sz="2000" dirty="0"/>
              <a:t>To figure out the </a:t>
            </a:r>
            <a:r>
              <a:rPr lang="en-US" sz="2000" b="1" dirty="0"/>
              <a:t>most vulnerable ward segments</a:t>
            </a:r>
            <a:r>
              <a:rPr lang="en-US" sz="2000" dirty="0"/>
              <a:t>.</a:t>
            </a:r>
          </a:p>
          <a:p>
            <a:r>
              <a:rPr lang="en-US" sz="2000" dirty="0"/>
              <a:t>Develop a </a:t>
            </a:r>
            <a:r>
              <a:rPr lang="en-US" sz="2000" b="1" dirty="0"/>
              <a:t>relationship with the vulnerable Ward population and accident points </a:t>
            </a:r>
            <a:r>
              <a:rPr lang="en-US" sz="2000" dirty="0"/>
              <a:t>in the ward segments.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20348"/>
            <a:ext cx="8915400" cy="2531165"/>
          </a:xfrm>
        </p:spPr>
        <p:txBody>
          <a:bodyPr>
            <a:normAutofit/>
          </a:bodyPr>
          <a:lstStyle/>
          <a:p>
            <a:r>
              <a:rPr lang="en-US" sz="2000" dirty="0"/>
              <a:t>Time Constraints.</a:t>
            </a:r>
          </a:p>
          <a:p>
            <a:r>
              <a:rPr lang="en-US" sz="2000" dirty="0"/>
              <a:t>Old Data .</a:t>
            </a:r>
          </a:p>
          <a:p>
            <a:r>
              <a:rPr lang="en-US" sz="2000" dirty="0"/>
              <a:t>Accuracy of Data Collection in the Field level.</a:t>
            </a:r>
          </a:p>
          <a:p>
            <a:r>
              <a:rPr lang="en-US" sz="2000" dirty="0"/>
              <a:t>Lack of Information about the Built Environment.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4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020" y="624109"/>
            <a:ext cx="8911687" cy="1284901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951" y="1427750"/>
            <a:ext cx="8915400" cy="1155029"/>
          </a:xfrm>
        </p:spPr>
        <p:txBody>
          <a:bodyPr>
            <a:normAutofit fontScale="92500"/>
          </a:bodyPr>
          <a:lstStyle/>
          <a:p>
            <a:r>
              <a:rPr lang="en-US" dirty="0"/>
              <a:t>Supplied by the Dhaka Metropolitan Police and collected through a project funded by World Bank entitled “Clean Air And Sustainable Environment (CASE)”</a:t>
            </a:r>
          </a:p>
          <a:p>
            <a:r>
              <a:rPr lang="en-US" dirty="0"/>
              <a:t>Database includes 2,716 records of accidents.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2454443"/>
            <a:ext cx="8263490" cy="38737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3129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437</TotalTime>
  <Words>1240</Words>
  <Application>Microsoft Office PowerPoint</Application>
  <PresentationFormat>Widescreen</PresentationFormat>
  <Paragraphs>297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Vrinda</vt:lpstr>
      <vt:lpstr>Wingdings 3</vt:lpstr>
      <vt:lpstr>Wisp</vt:lpstr>
      <vt:lpstr>Analyzing Spatial distribution of the accident locations - A Case Study of Mirpur Corridor, Dhaka, Bangladesh</vt:lpstr>
      <vt:lpstr>Background  of the Study</vt:lpstr>
      <vt:lpstr>Study Area</vt:lpstr>
      <vt:lpstr>Photo Gallery</vt:lpstr>
      <vt:lpstr>Accident Situations 2007-2011</vt:lpstr>
      <vt:lpstr>Accident Situation 2007-2011 </vt:lpstr>
      <vt:lpstr>Goal</vt:lpstr>
      <vt:lpstr>Limitation</vt:lpstr>
      <vt:lpstr>Data Collection</vt:lpstr>
      <vt:lpstr>Research Strategy</vt:lpstr>
      <vt:lpstr>Spatial Pattern – Nearest Neighbor Distance Method. </vt:lpstr>
      <vt:lpstr>Accident Points Relationship – Moran’s I Index. </vt:lpstr>
      <vt:lpstr>Network Kernel Density  Mapping –  SANET (Spatial analysis along Networks).</vt:lpstr>
      <vt:lpstr>most vulnerable ward segments</vt:lpstr>
      <vt:lpstr>Relationship with the vulnerable Ward population and accident points</vt:lpstr>
      <vt:lpstr>References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GIS-based method for detecting high-crash-risk road segments using network kernel density estimation A case Study of Mirpur Corridor Dhaka, Bangladesh</dc:title>
  <dc:creator>Panini Amin</dc:creator>
  <cp:lastModifiedBy>Panini Amin</cp:lastModifiedBy>
  <cp:revision>33</cp:revision>
  <dcterms:created xsi:type="dcterms:W3CDTF">2017-05-03T02:08:36Z</dcterms:created>
  <dcterms:modified xsi:type="dcterms:W3CDTF">2017-10-12T13:54:22Z</dcterms:modified>
</cp:coreProperties>
</file>