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88" r:id="rId4"/>
    <p:sldId id="318" r:id="rId5"/>
    <p:sldId id="322" r:id="rId6"/>
    <p:sldId id="326" r:id="rId7"/>
    <p:sldId id="319" r:id="rId8"/>
    <p:sldId id="317" r:id="rId9"/>
    <p:sldId id="321" r:id="rId10"/>
    <p:sldId id="320" r:id="rId11"/>
    <p:sldId id="330" r:id="rId12"/>
    <p:sldId id="325" r:id="rId13"/>
    <p:sldId id="327" r:id="rId14"/>
    <p:sldId id="328" r:id="rId15"/>
    <p:sldId id="329" r:id="rId16"/>
    <p:sldId id="331" r:id="rId17"/>
    <p:sldId id="332" r:id="rId18"/>
    <p:sldId id="33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760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7C3BE-01CC-B541-BC22-230BC0E5B694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D1CCD-BFE5-0F4E-95C2-C82D3595D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20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2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11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12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13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14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15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16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17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3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4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5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6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7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8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9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4FB7F3-878D-624B-A7FE-A4588CECBB79}" type="slidenum">
              <a:rPr lang="en-GB" sz="1200">
                <a:cs typeface="Arial" charset="0"/>
              </a:rPr>
              <a:pPr eaLnBrk="1" hangingPunct="1"/>
              <a:t>10</a:t>
            </a:fld>
            <a:endParaRPr lang="en-GB" sz="120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1602D-7C1B-A34F-9E5C-0E63181545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73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3C3BA-601B-4844-B062-E97B1C887B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45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4E6AD-AC8A-FD48-81AE-50C1478906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05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9F82C-D378-9D4C-B771-9E8CCBA0BC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9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88126-1F8A-2841-A928-ABD20CA94F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394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67354-DB3D-AC4D-8465-596DEFA193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46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A15EE-0554-AA4C-BF17-56291E4F12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01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83071-7010-E943-929B-EBAF5DFEED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03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251BA-E4A9-B748-AF59-E76FFDB9C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764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D903E-B560-D44A-A7A3-2EEA771ECA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40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A92F2-2584-F943-B77D-545C23ED64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624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C5E69-A7F2-B744-9936-B1DCDBE0C3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6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BB9419-1767-2849-B8D6-FD88537DB044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13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microsoft.com/office/2007/relationships/hdphoto" Target="../media/hdphoto12.wdp"/><Relationship Id="rId5" Type="http://schemas.openxmlformats.org/officeDocument/2006/relationships/image" Target="../media/image16.jpeg"/><Relationship Id="rId6" Type="http://schemas.microsoft.com/office/2007/relationships/hdphoto" Target="../media/hdphoto13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microsoft.com/office/2007/relationships/hdphoto" Target="../media/hdphoto14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microsoft.com/office/2007/relationships/hdphoto" Target="../media/hdphoto15.wdp"/><Relationship Id="rId5" Type="http://schemas.openxmlformats.org/officeDocument/2006/relationships/image" Target="../media/image20.jpeg"/><Relationship Id="rId6" Type="http://schemas.microsoft.com/office/2007/relationships/hdphoto" Target="../media/hdphoto16.wdp"/><Relationship Id="rId7" Type="http://schemas.openxmlformats.org/officeDocument/2006/relationships/image" Target="../media/image21.jpeg"/><Relationship Id="rId8" Type="http://schemas.microsoft.com/office/2007/relationships/hdphoto" Target="../media/hdphoto17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microsoft.com/office/2007/relationships/hdphoto" Target="../media/hdphoto18.wdp"/><Relationship Id="rId5" Type="http://schemas.openxmlformats.org/officeDocument/2006/relationships/image" Target="../media/image23.jpeg"/><Relationship Id="rId6" Type="http://schemas.microsoft.com/office/2007/relationships/hdphoto" Target="../media/hdphoto19.wdp"/><Relationship Id="rId7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hyperlink" Target="mailto:baye.ahmed@ucl.ac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4.wdp"/><Relationship Id="rId5" Type="http://schemas.openxmlformats.org/officeDocument/2006/relationships/image" Target="../media/image8.jpeg"/><Relationship Id="rId6" Type="http://schemas.microsoft.com/office/2007/relationships/hdphoto" Target="../media/hdphoto5.wdp"/><Relationship Id="rId7" Type="http://schemas.openxmlformats.org/officeDocument/2006/relationships/image" Target="../media/image9.jpeg"/><Relationship Id="rId8" Type="http://schemas.microsoft.com/office/2007/relationships/hdphoto" Target="../media/hdphoto6.wdp"/><Relationship Id="rId9" Type="http://schemas.openxmlformats.org/officeDocument/2006/relationships/image" Target="../media/image10.jpeg"/><Relationship Id="rId10" Type="http://schemas.microsoft.com/office/2007/relationships/hdphoto" Target="../media/hdphoto7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8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microsoft.com/office/2007/relationships/hdphoto" Target="../media/hdphoto9.wdp"/><Relationship Id="rId5" Type="http://schemas.openxmlformats.org/officeDocument/2006/relationships/image" Target="../media/image13.jpeg"/><Relationship Id="rId6" Type="http://schemas.microsoft.com/office/2007/relationships/hdphoto" Target="../media/hdphoto10.wdp"/><Relationship Id="rId7" Type="http://schemas.openxmlformats.org/officeDocument/2006/relationships/image" Target="../media/image14.jpeg"/><Relationship Id="rId8" Type="http://schemas.microsoft.com/office/2007/relationships/hdphoto" Target="../media/hdphoto11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55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6" y="0"/>
            <a:ext cx="9081284" cy="6096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ABBC4-6AC3-4776-A579-B9A24A4538B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0"/>
            <a:ext cx="6858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Arial"/>
                <a:cs typeface="Arial"/>
              </a:rPr>
              <a:t>Forensic Workshop – </a:t>
            </a:r>
            <a:r>
              <a:rPr lang="en-US" sz="3600" b="1" dirty="0" err="1">
                <a:solidFill>
                  <a:srgbClr val="0000FF"/>
                </a:solidFill>
                <a:latin typeface="Arial"/>
                <a:cs typeface="Arial"/>
              </a:rPr>
              <a:t>Turtuk</a:t>
            </a:r>
            <a:r>
              <a:rPr lang="en-US" sz="36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895975"/>
            <a:ext cx="91440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600200" y="4191000"/>
            <a:ext cx="5638800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660066"/>
                </a:solidFill>
                <a:latin typeface="Arial"/>
                <a:cs typeface="Arial"/>
              </a:rPr>
              <a:t>Dr. BAYES AHMED</a:t>
            </a:r>
          </a:p>
          <a:p>
            <a:pPr algn="ctr"/>
            <a:r>
              <a:rPr lang="en-US" sz="2800" b="1" dirty="0" smtClean="0">
                <a:solidFill>
                  <a:srgbClr val="19194D"/>
                </a:solidFill>
                <a:latin typeface="Arial"/>
                <a:cs typeface="Arial"/>
              </a:rPr>
              <a:t>Research Associate</a:t>
            </a:r>
          </a:p>
          <a:p>
            <a:pPr algn="ctr"/>
            <a:r>
              <a:rPr lang="en-US" sz="2800" b="1" dirty="0" smtClean="0">
                <a:solidFill>
                  <a:srgbClr val="19194D"/>
                </a:solidFill>
                <a:latin typeface="Arial"/>
                <a:cs typeface="Arial"/>
              </a:rPr>
              <a:t>UCL Humanitarian Institute</a:t>
            </a:r>
          </a:p>
        </p:txBody>
      </p:sp>
      <p:pic>
        <p:nvPicPr>
          <p:cNvPr id="7" name="Picture 6" descr="UCL 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386" y="5943600"/>
            <a:ext cx="3009614" cy="882820"/>
          </a:xfrm>
          <a:prstGeom prst="rect">
            <a:avLst/>
          </a:prstGeom>
        </p:spPr>
      </p:pic>
      <p:pic>
        <p:nvPicPr>
          <p:cNvPr id="9" name="Picture 8" descr="NewIRDRlogo_grey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6027919"/>
            <a:ext cx="2540000" cy="7538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3587897" y="6336268"/>
            <a:ext cx="1968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20 October 2017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-30628"/>
            <a:ext cx="5943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Timeline Diagram – Hazard Identification</a:t>
            </a:r>
          </a:p>
        </p:txBody>
      </p:sp>
      <p:graphicFrame>
        <p:nvGraphicFramePr>
          <p:cNvPr id="11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3037908"/>
              </p:ext>
            </p:extLst>
          </p:nvPr>
        </p:nvGraphicFramePr>
        <p:xfrm>
          <a:off x="154740" y="1219200"/>
          <a:ext cx="8820449" cy="4921682"/>
        </p:xfrm>
        <a:graphic>
          <a:graphicData uri="http://schemas.openxmlformats.org/drawingml/2006/table">
            <a:tbl>
              <a:tblPr firstRow="1" bandRow="1"/>
              <a:tblGrid>
                <a:gridCol w="1336770">
                  <a:extLst>
                    <a:ext uri="{9D8B030D-6E8A-4147-A177-3AD203B41FA5}">
                      <a16:colId xmlns="" xmlns:a16="http://schemas.microsoft.com/office/drawing/2014/main" val="2258714585"/>
                    </a:ext>
                  </a:extLst>
                </a:gridCol>
                <a:gridCol w="829979">
                  <a:extLst>
                    <a:ext uri="{9D8B030D-6E8A-4147-A177-3AD203B41FA5}">
                      <a16:colId xmlns="" xmlns:a16="http://schemas.microsoft.com/office/drawing/2014/main" val="4122573492"/>
                    </a:ext>
                  </a:extLst>
                </a:gridCol>
                <a:gridCol w="952529">
                  <a:extLst>
                    <a:ext uri="{9D8B030D-6E8A-4147-A177-3AD203B41FA5}">
                      <a16:colId xmlns="" xmlns:a16="http://schemas.microsoft.com/office/drawing/2014/main" val="2672292276"/>
                    </a:ext>
                  </a:extLst>
                </a:gridCol>
                <a:gridCol w="979144">
                  <a:extLst>
                    <a:ext uri="{9D8B030D-6E8A-4147-A177-3AD203B41FA5}">
                      <a16:colId xmlns="" xmlns:a16="http://schemas.microsoft.com/office/drawing/2014/main" val="819362527"/>
                    </a:ext>
                  </a:extLst>
                </a:gridCol>
                <a:gridCol w="965156">
                  <a:extLst>
                    <a:ext uri="{9D8B030D-6E8A-4147-A177-3AD203B41FA5}">
                      <a16:colId xmlns="" xmlns:a16="http://schemas.microsoft.com/office/drawing/2014/main" val="2811980911"/>
                    </a:ext>
                  </a:extLst>
                </a:gridCol>
                <a:gridCol w="802654">
                  <a:extLst>
                    <a:ext uri="{9D8B030D-6E8A-4147-A177-3AD203B41FA5}">
                      <a16:colId xmlns="" xmlns:a16="http://schemas.microsoft.com/office/drawing/2014/main" val="2354906693"/>
                    </a:ext>
                  </a:extLst>
                </a:gridCol>
                <a:gridCol w="928468">
                  <a:extLst>
                    <a:ext uri="{9D8B030D-6E8A-4147-A177-3AD203B41FA5}">
                      <a16:colId xmlns="" xmlns:a16="http://schemas.microsoft.com/office/drawing/2014/main" val="2578275301"/>
                    </a:ext>
                  </a:extLst>
                </a:gridCol>
                <a:gridCol w="806503">
                  <a:extLst>
                    <a:ext uri="{9D8B030D-6E8A-4147-A177-3AD203B41FA5}">
                      <a16:colId xmlns="" xmlns:a16="http://schemas.microsoft.com/office/drawing/2014/main" val="132849666"/>
                    </a:ext>
                  </a:extLst>
                </a:gridCol>
                <a:gridCol w="609623">
                  <a:extLst>
                    <a:ext uri="{9D8B030D-6E8A-4147-A177-3AD203B41FA5}">
                      <a16:colId xmlns="" xmlns:a16="http://schemas.microsoft.com/office/drawing/2014/main" val="2977297216"/>
                    </a:ext>
                  </a:extLst>
                </a:gridCol>
                <a:gridCol w="609623">
                  <a:extLst>
                    <a:ext uri="{9D8B030D-6E8A-4147-A177-3AD203B41FA5}">
                      <a16:colId xmlns="" xmlns:a16="http://schemas.microsoft.com/office/drawing/2014/main" val="4240337929"/>
                    </a:ext>
                  </a:extLst>
                </a:gridCol>
              </a:tblGrid>
              <a:tr h="7877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600" b="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360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Death, Injuries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defTabSz="360000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House damage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defTabSz="360000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Field</a:t>
                      </a:r>
                      <a:r>
                        <a:rPr lang="en-GB" sz="1600" b="0" baseline="0" dirty="0">
                          <a:solidFill>
                            <a:schemeClr val="tx1"/>
                          </a:solidFill>
                        </a:rPr>
                        <a:t> damage/ loss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defTabSz="360000"/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Infra. 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damage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defTabSz="360000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Evacuation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defTabSz="360000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Isolation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defTabSz="360000"/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Insecurity/ fear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defTabSz="360000"/>
                      <a:r>
                        <a:rPr lang="en-GB" sz="1600" b="0" dirty="0" err="1" smtClean="0">
                          <a:solidFill>
                            <a:schemeClr val="tx1"/>
                          </a:solidFill>
                        </a:rPr>
                        <a:t>Env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changes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defTabSz="360000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Cult. changes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8695001"/>
                  </a:ext>
                </a:extLst>
              </a:tr>
              <a:tr h="4149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Cloudburst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/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66234975"/>
                  </a:ext>
                </a:extLst>
              </a:tr>
              <a:tr h="4735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Conflict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/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40482544"/>
                  </a:ext>
                </a:extLst>
              </a:tr>
              <a:tr h="379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Heavy rains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47897409"/>
                  </a:ext>
                </a:extLst>
              </a:tr>
              <a:tr h="382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River flooding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/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80146588"/>
                  </a:ext>
                </a:extLst>
              </a:tr>
              <a:tr h="4220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dirty="0"/>
                        <a:t>Falling rocks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/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87206073"/>
                  </a:ext>
                </a:extLst>
              </a:tr>
              <a:tr h="4079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Climate change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/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0243537"/>
                  </a:ext>
                </a:extLst>
              </a:tr>
              <a:tr h="4735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dirty="0"/>
                        <a:t>Population increase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15406501"/>
                  </a:ext>
                </a:extLst>
              </a:tr>
              <a:tr h="3729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dirty="0"/>
                        <a:t>Tourism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10028223"/>
                  </a:ext>
                </a:extLst>
              </a:tr>
              <a:tr h="3729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dirty="0"/>
                        <a:t>Earthquake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+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38056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977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-30628"/>
            <a:ext cx="525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Map Preparation</a:t>
            </a:r>
          </a:p>
        </p:txBody>
      </p:sp>
      <p:pic>
        <p:nvPicPr>
          <p:cNvPr id="2" name="Picture 1" descr="Women_Hazard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1" y="685800"/>
            <a:ext cx="4481079" cy="5715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Women_Hazard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685800"/>
            <a:ext cx="4419600" cy="57225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7877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-30628"/>
            <a:ext cx="525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Actual Hazard Map</a:t>
            </a:r>
          </a:p>
        </p:txBody>
      </p:sp>
      <p:pic>
        <p:nvPicPr>
          <p:cNvPr id="2" name="Picture 1" descr="Turtuk Hazard Illustrati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143000"/>
            <a:ext cx="8229600" cy="4540754"/>
          </a:xfrm>
          <a:prstGeom prst="rect">
            <a:avLst/>
          </a:prstGeom>
        </p:spPr>
      </p:pic>
      <p:pic>
        <p:nvPicPr>
          <p:cNvPr id="3" name="Picture 2" descr="Turtuk Hazard Zones Map Final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85800"/>
            <a:ext cx="8534400" cy="582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77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-30628"/>
            <a:ext cx="525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PRA Hazard Maps</a:t>
            </a:r>
          </a:p>
        </p:txBody>
      </p:sp>
      <p:pic>
        <p:nvPicPr>
          <p:cNvPr id="2" name="Picture 1" descr="Women_Hazard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609600"/>
            <a:ext cx="4590322" cy="5943600"/>
          </a:xfrm>
          <a:prstGeom prst="rect">
            <a:avLst/>
          </a:prstGeom>
        </p:spPr>
      </p:pic>
      <p:pic>
        <p:nvPicPr>
          <p:cNvPr id="3" name="Picture 2" descr="Admin_Hazard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472" y="609600"/>
            <a:ext cx="7473728" cy="5943600"/>
          </a:xfrm>
          <a:prstGeom prst="rect">
            <a:avLst/>
          </a:prstGeom>
        </p:spPr>
      </p:pic>
      <p:pic>
        <p:nvPicPr>
          <p:cNvPr id="5" name="Picture 4" descr="Men_Hazard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43" y="609600"/>
            <a:ext cx="7708157" cy="601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0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-30628"/>
            <a:ext cx="525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Problems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751344"/>
            <a:ext cx="8686800" cy="4967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457200">
              <a:spcBef>
                <a:spcPct val="20000"/>
              </a:spcBef>
              <a:buFont typeface="Arial"/>
              <a:buChar char="•"/>
            </a:pPr>
            <a:r>
              <a:rPr lang="en-GB" sz="2400" dirty="0" smtClean="0">
                <a:solidFill>
                  <a:prstClr val="black"/>
                </a:solidFill>
                <a:latin typeface="Arial"/>
                <a:cs typeface="Arial"/>
              </a:rPr>
              <a:t>Settlements </a:t>
            </a:r>
            <a:r>
              <a:rPr lang="en-GB" sz="2400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lang="en-GB" sz="2400" b="1" dirty="0">
                <a:solidFill>
                  <a:prstClr val="black"/>
                </a:solidFill>
                <a:latin typeface="Arial"/>
                <a:cs typeface="Arial"/>
              </a:rPr>
              <a:t>highly hazard-prone areas </a:t>
            </a:r>
            <a:r>
              <a:rPr lang="en-GB" sz="2400" dirty="0">
                <a:solidFill>
                  <a:prstClr val="black"/>
                </a:solidFill>
                <a:latin typeface="Arial"/>
                <a:cs typeface="Arial"/>
              </a:rPr>
              <a:t>(increase risk due to absence of land-use planning)</a:t>
            </a:r>
          </a:p>
          <a:p>
            <a:pPr marL="342900" lvl="0" indent="-342900" algn="just" defTabSz="457200">
              <a:spcBef>
                <a:spcPct val="20000"/>
              </a:spcBef>
              <a:buFont typeface="Arial"/>
              <a:buChar char="•"/>
            </a:pPr>
            <a:r>
              <a:rPr lang="en-GB" sz="2400" dirty="0">
                <a:solidFill>
                  <a:prstClr val="black"/>
                </a:solidFill>
                <a:latin typeface="Arial"/>
                <a:cs typeface="Arial"/>
              </a:rPr>
              <a:t>Inappropriate building techniques and construction materials </a:t>
            </a:r>
          </a:p>
          <a:p>
            <a:pPr marL="342900" lvl="0" indent="-342900" algn="just" defTabSz="457200">
              <a:spcBef>
                <a:spcPct val="20000"/>
              </a:spcBef>
              <a:buFont typeface="Arial"/>
              <a:buChar char="•"/>
            </a:pPr>
            <a:r>
              <a:rPr lang="en-GB" sz="2400" dirty="0">
                <a:solidFill>
                  <a:prstClr val="black"/>
                </a:solidFill>
                <a:latin typeface="Arial"/>
                <a:cs typeface="Arial"/>
              </a:rPr>
              <a:t>Lack of alternative escape routes (</a:t>
            </a:r>
            <a:r>
              <a:rPr lang="en-GB" sz="2400" b="1" dirty="0">
                <a:solidFill>
                  <a:prstClr val="black"/>
                </a:solidFill>
                <a:latin typeface="Arial"/>
                <a:cs typeface="Arial"/>
              </a:rPr>
              <a:t>dead-end valley</a:t>
            </a:r>
            <a:r>
              <a:rPr lang="en-GB" sz="2400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</a:p>
          <a:p>
            <a:pPr marL="342900" lvl="0" indent="-342900" algn="just" defTabSz="457200">
              <a:spcBef>
                <a:spcPct val="20000"/>
              </a:spcBef>
              <a:buFont typeface="Arial"/>
              <a:buChar char="•"/>
            </a:pPr>
            <a:r>
              <a:rPr lang="en-GB" sz="2400" dirty="0">
                <a:solidFill>
                  <a:prstClr val="black"/>
                </a:solidFill>
                <a:latin typeface="Arial"/>
                <a:cs typeface="Arial"/>
              </a:rPr>
              <a:t>Lack of </a:t>
            </a:r>
            <a:r>
              <a:rPr lang="en-GB" sz="2400" b="1" dirty="0">
                <a:solidFill>
                  <a:prstClr val="black"/>
                </a:solidFill>
                <a:latin typeface="Arial"/>
                <a:cs typeface="Arial"/>
              </a:rPr>
              <a:t>critical facilities and equipment </a:t>
            </a:r>
            <a:r>
              <a:rPr lang="en-GB" sz="2400" dirty="0">
                <a:solidFill>
                  <a:prstClr val="black"/>
                </a:solidFill>
                <a:latin typeface="Arial"/>
                <a:cs typeface="Arial"/>
              </a:rPr>
              <a:t>in case of a disaster (24h electricity, surgical unit, etc.)</a:t>
            </a:r>
          </a:p>
          <a:p>
            <a:pPr marL="342900" lvl="0" indent="-342900" algn="just" defTabSz="457200">
              <a:spcBef>
                <a:spcPct val="20000"/>
              </a:spcBef>
              <a:buFont typeface="Arial"/>
              <a:buChar char="•"/>
            </a:pPr>
            <a:r>
              <a:rPr lang="en-GB" sz="2400" dirty="0">
                <a:solidFill>
                  <a:prstClr val="black"/>
                </a:solidFill>
                <a:latin typeface="Arial"/>
                <a:cs typeface="Arial"/>
              </a:rPr>
              <a:t>Limited </a:t>
            </a:r>
            <a:r>
              <a:rPr lang="en-GB" sz="2400" b="1" dirty="0">
                <a:solidFill>
                  <a:prstClr val="black"/>
                </a:solidFill>
                <a:latin typeface="Arial"/>
                <a:cs typeface="Arial"/>
              </a:rPr>
              <a:t>awareness of earthquake risks </a:t>
            </a:r>
            <a:r>
              <a:rPr lang="en-GB" sz="2400" dirty="0">
                <a:solidFill>
                  <a:prstClr val="black"/>
                </a:solidFill>
                <a:latin typeface="Arial"/>
                <a:cs typeface="Arial"/>
              </a:rPr>
              <a:t>and adaptation measures</a:t>
            </a:r>
          </a:p>
          <a:p>
            <a:pPr marL="342900" lvl="0" indent="-342900" algn="just" defTabSz="457200">
              <a:spcBef>
                <a:spcPct val="20000"/>
              </a:spcBef>
              <a:buFont typeface="Arial"/>
              <a:buChar char="•"/>
            </a:pPr>
            <a:r>
              <a:rPr lang="en-GB" sz="2400" dirty="0">
                <a:solidFill>
                  <a:prstClr val="black"/>
                </a:solidFill>
                <a:latin typeface="Arial"/>
                <a:cs typeface="Arial"/>
              </a:rPr>
              <a:t>Limited family planning (rapid increase of population, infant mortality rate was high, etc.)</a:t>
            </a:r>
          </a:p>
          <a:p>
            <a:pPr marL="342900" lvl="0" indent="-342900" algn="just" defTabSz="457200">
              <a:spcBef>
                <a:spcPct val="20000"/>
              </a:spcBef>
              <a:buFont typeface="Arial"/>
              <a:buChar char="•"/>
            </a:pPr>
            <a:r>
              <a:rPr lang="en-GB" sz="2400" dirty="0">
                <a:solidFill>
                  <a:prstClr val="black"/>
                </a:solidFill>
                <a:latin typeface="Arial"/>
                <a:cs typeface="Arial"/>
              </a:rPr>
              <a:t>Exposure to multiple hazards not just in </a:t>
            </a:r>
            <a:r>
              <a:rPr lang="en-GB" sz="2400" dirty="0" err="1">
                <a:solidFill>
                  <a:prstClr val="black"/>
                </a:solidFill>
                <a:latin typeface="Arial"/>
                <a:cs typeface="Arial"/>
              </a:rPr>
              <a:t>Turtuk</a:t>
            </a:r>
            <a:r>
              <a:rPr lang="en-GB" sz="2400" dirty="0">
                <a:solidFill>
                  <a:prstClr val="black"/>
                </a:solidFill>
                <a:latin typeface="Arial"/>
                <a:cs typeface="Arial"/>
              </a:rPr>
              <a:t>, but along the main and only communication </a:t>
            </a:r>
            <a:r>
              <a:rPr lang="en-GB" sz="2400" dirty="0" smtClean="0">
                <a:solidFill>
                  <a:prstClr val="black"/>
                </a:solidFill>
                <a:latin typeface="Arial"/>
                <a:cs typeface="Arial"/>
              </a:rPr>
              <a:t>link</a:t>
            </a:r>
            <a:endParaRPr lang="en-GB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631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-30628"/>
            <a:ext cx="525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Dream Map</a:t>
            </a:r>
          </a:p>
        </p:txBody>
      </p:sp>
      <p:pic>
        <p:nvPicPr>
          <p:cNvPr id="2" name="Picture 1" descr="Women_Dream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62000"/>
            <a:ext cx="7315200" cy="5639011"/>
          </a:xfrm>
          <a:prstGeom prst="rect">
            <a:avLst/>
          </a:prstGeom>
        </p:spPr>
      </p:pic>
      <p:pic>
        <p:nvPicPr>
          <p:cNvPr id="3" name="Picture 2" descr="Admin_Dream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963" b="9876"/>
          <a:stretch/>
        </p:blipFill>
        <p:spPr>
          <a:xfrm>
            <a:off x="838200" y="762000"/>
            <a:ext cx="7391400" cy="5730349"/>
          </a:xfrm>
          <a:prstGeom prst="rect">
            <a:avLst/>
          </a:prstGeom>
        </p:spPr>
      </p:pic>
      <p:pic>
        <p:nvPicPr>
          <p:cNvPr id="10" name="Picture 9" descr="IMG_0089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762000"/>
            <a:ext cx="424815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16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-30628"/>
            <a:ext cx="525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Capacity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914400"/>
            <a:ext cx="8458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dirty="0">
                <a:latin typeface="Arial"/>
                <a:cs typeface="Arial"/>
              </a:rPr>
              <a:t>Community </a:t>
            </a:r>
            <a:r>
              <a:rPr lang="en-GB" sz="2400" b="1" dirty="0">
                <a:latin typeface="Arial"/>
                <a:cs typeface="Arial"/>
              </a:rPr>
              <a:t>solidarity</a:t>
            </a:r>
            <a:r>
              <a:rPr lang="en-GB" sz="2400" dirty="0">
                <a:latin typeface="Arial"/>
                <a:cs typeface="Arial"/>
              </a:rPr>
              <a:t> in everyday life and during disasters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latin typeface="Arial"/>
                <a:cs typeface="Arial"/>
              </a:rPr>
              <a:t>Local </a:t>
            </a:r>
            <a:r>
              <a:rPr lang="en-GB" sz="2400" b="1" dirty="0">
                <a:latin typeface="Arial"/>
                <a:cs typeface="Arial"/>
              </a:rPr>
              <a:t>knowledge of past disaster eve</a:t>
            </a:r>
            <a:r>
              <a:rPr lang="en-GB" sz="2400" dirty="0">
                <a:latin typeface="Arial"/>
                <a:cs typeface="Arial"/>
              </a:rPr>
              <a:t>nts (which has limited new constructions along the main river banks)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latin typeface="Arial"/>
                <a:cs typeface="Arial"/>
              </a:rPr>
              <a:t>Existing module on DRM in school curriculum (but limited follow up)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latin typeface="Arial"/>
                <a:cs typeface="Arial"/>
              </a:rPr>
              <a:t>Presence and </a:t>
            </a:r>
            <a:r>
              <a:rPr lang="en-GB" sz="2400" b="1" dirty="0">
                <a:latin typeface="Arial"/>
                <a:cs typeface="Arial"/>
              </a:rPr>
              <a:t>support from the </a:t>
            </a:r>
            <a:r>
              <a:rPr lang="en-GB" sz="2400" b="1" dirty="0" smtClean="0">
                <a:latin typeface="Arial"/>
                <a:cs typeface="Arial"/>
              </a:rPr>
              <a:t>Army </a:t>
            </a:r>
            <a:r>
              <a:rPr lang="en-GB" sz="2400" dirty="0">
                <a:latin typeface="Arial"/>
                <a:cs typeface="Arial"/>
              </a:rPr>
              <a:t>(to provide relief, transport, communication BUT it also creates pollution)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latin typeface="Arial"/>
                <a:cs typeface="Arial"/>
              </a:rPr>
              <a:t>Awareness of the importance of forest and vegetation coverage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latin typeface="Arial"/>
                <a:cs typeface="Arial"/>
              </a:rPr>
              <a:t>The presence of the </a:t>
            </a:r>
            <a:r>
              <a:rPr lang="en-GB" sz="2400" b="1" dirty="0">
                <a:latin typeface="Arial"/>
                <a:cs typeface="Arial"/>
              </a:rPr>
              <a:t>local doctor in the health centre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latin typeface="Arial"/>
                <a:cs typeface="Arial"/>
              </a:rPr>
              <a:t>Willingness to invest in education, training and income generation activities</a:t>
            </a:r>
          </a:p>
        </p:txBody>
      </p:sp>
    </p:spTree>
    <p:extLst>
      <p:ext uri="{BB962C8B-B14F-4D97-AF65-F5344CB8AC3E}">
        <p14:creationId xmlns:p14="http://schemas.microsoft.com/office/powerpoint/2010/main" val="5749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739199"/>
            <a:ext cx="5257800" cy="550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Thanks to –</a:t>
            </a:r>
          </a:p>
          <a:p>
            <a:pPr algn="ctr" eaLnBrk="1" hangingPunct="1">
              <a:defRPr/>
            </a:pPr>
            <a:endParaRPr lang="en-US" sz="2800" b="1" dirty="0">
              <a:solidFill>
                <a:srgbClr val="8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The local people</a:t>
            </a:r>
          </a:p>
          <a:p>
            <a:pPr algn="ctr" eaLnBrk="1" hangingPunct="1">
              <a:defRPr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Jammu Team</a:t>
            </a:r>
          </a:p>
          <a:p>
            <a:pPr algn="ctr" eaLnBrk="1" hangingPunct="1">
              <a:defRPr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Indian Army</a:t>
            </a:r>
          </a:p>
          <a:p>
            <a:pPr algn="ctr" eaLnBrk="1" hangingPunct="1">
              <a:defRPr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Facilitators</a:t>
            </a:r>
          </a:p>
          <a:p>
            <a:pPr algn="ctr" eaLnBrk="1" hangingPunct="1">
              <a:defRPr/>
            </a:pPr>
            <a:endParaRPr lang="en-US" sz="2800" b="1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cs typeface="Arial" charset="0"/>
            </a:endParaRPr>
          </a:p>
          <a:p>
            <a:pPr algn="ctr" eaLnBrk="1" hangingPunct="1">
              <a:defRPr/>
            </a:pPr>
            <a:endParaRPr lang="en-US" sz="2800" b="1" dirty="0" smtClean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cs typeface="Arial" charset="0"/>
            </a:endParaRPr>
          </a:p>
          <a:p>
            <a:pPr algn="ctr" eaLnBrk="1" hangingPunct="1">
              <a:defRPr/>
            </a:pPr>
            <a:endParaRPr lang="en-US" sz="2800" b="1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cs typeface="Arial" charset="0"/>
            </a:endParaRPr>
          </a:p>
          <a:p>
            <a:pPr algn="ctr" eaLnBrk="1" hangingPunct="1">
              <a:defRPr/>
            </a:pPr>
            <a:endParaRPr lang="en-US" sz="2800" b="1" dirty="0" smtClean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cs typeface="Arial" charset="0"/>
            </a:endParaRPr>
          </a:p>
          <a:p>
            <a:pPr eaLnBrk="1" hangingPunct="1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BAYES AHMED</a:t>
            </a:r>
          </a:p>
          <a:p>
            <a:pPr eaLnBrk="1" hangingPunct="1">
              <a:defRPr/>
            </a:pPr>
            <a:r>
              <a:rPr lang="en-US" sz="2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Email: 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  <a:hlinkClick r:id="rId3"/>
              </a:rPr>
              <a:t>bayes.ahmed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  <a:hlinkClick r:id="rId3"/>
              </a:rPr>
              <a:t>@ucl.ac.uk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1276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-30628"/>
            <a:ext cx="525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Background</a:t>
            </a:r>
          </a:p>
        </p:txBody>
      </p:sp>
      <p:sp>
        <p:nvSpPr>
          <p:cNvPr id="2" name="Rectangle 1"/>
          <p:cNvSpPr/>
          <p:nvPr/>
        </p:nvSpPr>
        <p:spPr>
          <a:xfrm>
            <a:off x="247242" y="762000"/>
            <a:ext cx="8375059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>
                <a:solidFill>
                  <a:srgbClr val="000090"/>
                </a:solidFill>
              </a:rPr>
              <a:t>Turtuk</a:t>
            </a:r>
            <a:r>
              <a:rPr lang="en-GB" sz="2400" b="1" dirty="0">
                <a:solidFill>
                  <a:srgbClr val="000090"/>
                </a:solidFill>
              </a:rPr>
              <a:t> Forensic </a:t>
            </a:r>
            <a:r>
              <a:rPr lang="en-GB" sz="2400" b="1" dirty="0" smtClean="0">
                <a:solidFill>
                  <a:srgbClr val="000090"/>
                </a:solidFill>
              </a:rPr>
              <a:t>Workshop</a:t>
            </a:r>
          </a:p>
          <a:p>
            <a:r>
              <a:rPr lang="en-GB" sz="2400" b="1" dirty="0" smtClean="0"/>
              <a:t>6</a:t>
            </a:r>
            <a:r>
              <a:rPr lang="en-GB" sz="2400" b="1" dirty="0"/>
              <a:t>–7 July 2017 (Thursday and Friday</a:t>
            </a:r>
            <a:r>
              <a:rPr lang="en-GB" sz="2400" b="1" dirty="0" smtClean="0"/>
              <a:t>)</a:t>
            </a:r>
          </a:p>
          <a:p>
            <a:endParaRPr lang="en-GB" sz="2400" b="1" dirty="0"/>
          </a:p>
          <a:p>
            <a:r>
              <a:rPr lang="en-GB" sz="2400" b="1" dirty="0" smtClean="0"/>
              <a:t>Forensic – </a:t>
            </a:r>
            <a:r>
              <a:rPr lang="en-GB" sz="2400" dirty="0" smtClean="0"/>
              <a:t>Scientific </a:t>
            </a:r>
            <a:r>
              <a:rPr lang="en-GB" sz="2400" dirty="0"/>
              <a:t>tests or techniques used in connection </a:t>
            </a:r>
            <a:endParaRPr lang="en-GB" sz="2400" dirty="0" smtClean="0"/>
          </a:p>
          <a:p>
            <a:r>
              <a:rPr lang="en-GB" sz="2400" dirty="0" smtClean="0"/>
              <a:t>with </a:t>
            </a:r>
            <a:r>
              <a:rPr lang="en-GB" sz="2400" dirty="0"/>
              <a:t>the detection of crime.</a:t>
            </a:r>
          </a:p>
          <a:p>
            <a:endParaRPr lang="en-US" sz="2400" dirty="0"/>
          </a:p>
          <a:p>
            <a:pPr algn="ctr"/>
            <a:r>
              <a:rPr lang="en-US" sz="2400" b="1" dirty="0" smtClean="0">
                <a:cs typeface="Arial"/>
              </a:rPr>
              <a:t>Location</a:t>
            </a:r>
            <a:r>
              <a:rPr lang="en-US" sz="2400" b="1" dirty="0">
                <a:cs typeface="Arial"/>
              </a:rPr>
              <a:t>: Govt. Higher Secondary School, </a:t>
            </a:r>
            <a:r>
              <a:rPr lang="en-US" sz="2400" b="1" dirty="0" err="1" smtClean="0">
                <a:cs typeface="Arial"/>
              </a:rPr>
              <a:t>Turtuk</a:t>
            </a:r>
            <a:endParaRPr lang="en-US" sz="2400" b="1" dirty="0">
              <a:cs typeface="Arial"/>
            </a:endParaRPr>
          </a:p>
          <a:p>
            <a:pPr algn="ctr"/>
            <a:endParaRPr lang="en-US" sz="2400" b="1" dirty="0" smtClean="0">
              <a:cs typeface="Arial"/>
            </a:endParaRPr>
          </a:p>
        </p:txBody>
      </p:sp>
      <p:pic>
        <p:nvPicPr>
          <p:cNvPr id="4" name="Picture 3" descr="DSC_0340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762000"/>
            <a:ext cx="8145912" cy="54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63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-30628"/>
            <a:ext cx="525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Aim</a:t>
            </a:r>
          </a:p>
        </p:txBody>
      </p:sp>
      <p:sp>
        <p:nvSpPr>
          <p:cNvPr id="2" name="Rectangle 1"/>
          <p:cNvSpPr/>
          <p:nvPr/>
        </p:nvSpPr>
        <p:spPr>
          <a:xfrm>
            <a:off x="533400" y="1143000"/>
            <a:ext cx="80772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Arial"/>
                <a:cs typeface="Arial"/>
              </a:rPr>
              <a:t>The Workshop focused on historic hazard events, in the understanding of social capital, vulnerabilities and their development. </a:t>
            </a:r>
          </a:p>
          <a:p>
            <a:pPr algn="just"/>
            <a:endParaRPr lang="en-US" sz="2400" b="1" dirty="0" smtClean="0">
              <a:latin typeface="Arial"/>
              <a:cs typeface="Arial"/>
            </a:endParaRPr>
          </a:p>
          <a:p>
            <a:pPr algn="just"/>
            <a:r>
              <a:rPr lang="en-US" sz="2400" b="1" dirty="0" smtClean="0">
                <a:latin typeface="Arial"/>
                <a:cs typeface="Arial"/>
              </a:rPr>
              <a:t>The community and concerned key informants shared 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ideas, defined problems and vulnerabilities, mapped risk zones, determined priorities, suggested solutions within their remit and talked about future aspirations </a:t>
            </a:r>
            <a:r>
              <a:rPr lang="en-US" sz="2400" b="1" dirty="0" smtClean="0">
                <a:latin typeface="Arial"/>
                <a:cs typeface="Arial"/>
              </a:rPr>
              <a:t>through active focus group discussions and collaborative activities. </a:t>
            </a:r>
          </a:p>
          <a:p>
            <a:pPr algn="just"/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960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-30628"/>
            <a:ext cx="525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Study Area</a:t>
            </a:r>
          </a:p>
        </p:txBody>
      </p:sp>
      <p:sp>
        <p:nvSpPr>
          <p:cNvPr id="2" name="Rectangle 1"/>
          <p:cNvSpPr/>
          <p:nvPr/>
        </p:nvSpPr>
        <p:spPr>
          <a:xfrm>
            <a:off x="732200" y="798017"/>
            <a:ext cx="7827583" cy="4893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latin typeface="ArialMT"/>
              </a:rPr>
              <a:t>Turtuk</a:t>
            </a:r>
            <a:r>
              <a:rPr lang="en-US" sz="2400" dirty="0">
                <a:solidFill>
                  <a:srgbClr val="000000"/>
                </a:solidFill>
                <a:latin typeface="ArialMT"/>
              </a:rPr>
              <a:t>, the northernmost village in India was selected </a:t>
            </a:r>
            <a:endParaRPr lang="en-US" sz="2400" dirty="0" smtClean="0">
              <a:solidFill>
                <a:srgbClr val="000000"/>
              </a:solidFill>
              <a:latin typeface="ArialMT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ArialMT"/>
              </a:rPr>
              <a:t>Located </a:t>
            </a:r>
            <a:r>
              <a:rPr lang="en-US" sz="2400" b="1" dirty="0" smtClean="0">
                <a:solidFill>
                  <a:srgbClr val="000000"/>
                </a:solidFill>
                <a:latin typeface="ArialMT"/>
              </a:rPr>
              <a:t>3,000 m</a:t>
            </a:r>
            <a:r>
              <a:rPr lang="en-US" sz="24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MT"/>
              </a:rPr>
              <a:t>above sea level in </a:t>
            </a:r>
            <a:endParaRPr lang="en-US" sz="2400" dirty="0" smtClean="0">
              <a:solidFill>
                <a:srgbClr val="000000"/>
              </a:solidFill>
              <a:latin typeface="ArialMT"/>
            </a:endParaRPr>
          </a:p>
          <a:p>
            <a:pPr algn="just"/>
            <a:r>
              <a:rPr lang="en-US" sz="2400" dirty="0" err="1" smtClean="0">
                <a:solidFill>
                  <a:srgbClr val="000000"/>
                </a:solidFill>
                <a:latin typeface="ArialMT"/>
              </a:rPr>
              <a:t>Leh</a:t>
            </a:r>
            <a:r>
              <a:rPr lang="en-US" sz="2400" dirty="0" smtClean="0">
                <a:solidFill>
                  <a:srgbClr val="000000"/>
                </a:solidFill>
                <a:latin typeface="ArialMT"/>
              </a:rPr>
              <a:t> district in Jammu and Kashmir. </a:t>
            </a:r>
          </a:p>
          <a:p>
            <a:pPr algn="just"/>
            <a:endParaRPr lang="en-US" sz="2400" dirty="0">
              <a:solidFill>
                <a:srgbClr val="000000"/>
              </a:solidFill>
              <a:latin typeface="ArialMT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ArialMT"/>
              </a:rPr>
              <a:t>It is predominantly a </a:t>
            </a:r>
            <a:r>
              <a:rPr lang="en-US" sz="2400" b="1" dirty="0">
                <a:solidFill>
                  <a:srgbClr val="000000"/>
                </a:solidFill>
                <a:latin typeface="ArialMT"/>
              </a:rPr>
              <a:t>Muslim village </a:t>
            </a:r>
            <a:endParaRPr lang="en-US" sz="2400" b="1" dirty="0" smtClean="0">
              <a:solidFill>
                <a:srgbClr val="000000"/>
              </a:solidFill>
              <a:latin typeface="ArialMT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ArialMT"/>
              </a:rPr>
              <a:t>with </a:t>
            </a:r>
            <a:r>
              <a:rPr lang="en-US" sz="2400" dirty="0">
                <a:solidFill>
                  <a:srgbClr val="000000"/>
                </a:solidFill>
                <a:latin typeface="ArialMT"/>
              </a:rPr>
              <a:t>a total population of around </a:t>
            </a:r>
            <a:r>
              <a:rPr lang="en-US" sz="2400" b="1" dirty="0">
                <a:solidFill>
                  <a:srgbClr val="000000"/>
                </a:solidFill>
                <a:latin typeface="ArialMT"/>
              </a:rPr>
              <a:t>3,400</a:t>
            </a:r>
            <a:r>
              <a:rPr lang="en-US" sz="2400" dirty="0" smtClean="0">
                <a:solidFill>
                  <a:srgbClr val="000000"/>
                </a:solidFill>
                <a:latin typeface="ArialMT"/>
              </a:rPr>
              <a:t>.</a:t>
            </a:r>
          </a:p>
          <a:p>
            <a:pPr algn="just"/>
            <a:endParaRPr lang="en-US" sz="2400" dirty="0" smtClean="0">
              <a:solidFill>
                <a:srgbClr val="000000"/>
              </a:solidFill>
              <a:latin typeface="ArialMT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ArialMT"/>
              </a:rPr>
              <a:t>India took control of this village from Pakistan during the </a:t>
            </a: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ArialMT"/>
              </a:rPr>
              <a:t>Indo-Pakistani War of </a:t>
            </a:r>
            <a:r>
              <a:rPr lang="en-US" sz="2400" b="1" dirty="0" smtClean="0">
                <a:solidFill>
                  <a:srgbClr val="000000"/>
                </a:solidFill>
                <a:latin typeface="ArialMT"/>
              </a:rPr>
              <a:t>1971</a:t>
            </a:r>
            <a:r>
              <a:rPr lang="en-US" sz="2400" dirty="0" smtClean="0">
                <a:solidFill>
                  <a:srgbClr val="000000"/>
                </a:solidFill>
                <a:latin typeface="ArialMT"/>
              </a:rPr>
              <a:t>. </a:t>
            </a:r>
          </a:p>
          <a:p>
            <a:pPr algn="just"/>
            <a:endParaRPr lang="en-US" sz="2400" dirty="0">
              <a:solidFill>
                <a:srgbClr val="000000"/>
              </a:solidFill>
              <a:latin typeface="ArialMT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ArialMT"/>
              </a:rPr>
              <a:t>Another major conflict with Pakistan during the </a:t>
            </a:r>
          </a:p>
          <a:p>
            <a:pPr algn="just"/>
            <a:r>
              <a:rPr lang="en-US" sz="2400" b="1" dirty="0" err="1" smtClean="0">
                <a:solidFill>
                  <a:srgbClr val="000000"/>
                </a:solidFill>
                <a:latin typeface="ArialMT"/>
              </a:rPr>
              <a:t>Kargil</a:t>
            </a:r>
            <a:r>
              <a:rPr lang="en-US" sz="2400" b="1" dirty="0" smtClean="0">
                <a:solidFill>
                  <a:srgbClr val="000000"/>
                </a:solidFill>
                <a:latin typeface="ArialMT"/>
              </a:rPr>
              <a:t> War in 1999</a:t>
            </a:r>
            <a:r>
              <a:rPr lang="en-US" sz="2400" dirty="0" smtClean="0">
                <a:solidFill>
                  <a:srgbClr val="000000"/>
                </a:solidFill>
                <a:latin typeface="ArialMT"/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  <a:latin typeface="ArialMT"/>
              </a:rPr>
              <a:t>Turtuk</a:t>
            </a:r>
            <a:r>
              <a:rPr lang="en-US" sz="2400" dirty="0" smtClean="0">
                <a:solidFill>
                  <a:srgbClr val="000000"/>
                </a:solidFill>
                <a:latin typeface="ArialMT"/>
              </a:rPr>
              <a:t> is also frequently affected by </a:t>
            </a:r>
          </a:p>
          <a:p>
            <a:pPr algn="just"/>
            <a:r>
              <a:rPr lang="en-US" sz="2400" b="1" dirty="0" smtClean="0">
                <a:solidFill>
                  <a:srgbClr val="000000"/>
                </a:solidFill>
                <a:latin typeface="ArialMT"/>
              </a:rPr>
              <a:t>flooding and landslides</a:t>
            </a:r>
            <a:r>
              <a:rPr lang="en-US" sz="2400" dirty="0" smtClean="0">
                <a:solidFill>
                  <a:srgbClr val="000000"/>
                </a:solidFill>
                <a:latin typeface="ArialMT"/>
              </a:rPr>
              <a:t>. </a:t>
            </a:r>
            <a:endParaRPr lang="en-US" sz="2400" b="1" dirty="0" smtClean="0"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600" y="762000"/>
            <a:ext cx="49149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68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-30628"/>
            <a:ext cx="525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Study Area</a:t>
            </a:r>
          </a:p>
        </p:txBody>
      </p:sp>
      <p:pic>
        <p:nvPicPr>
          <p:cNvPr id="6" name="Picture 5" descr="DSC_0209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762000"/>
            <a:ext cx="7605575" cy="5105400"/>
          </a:xfrm>
          <a:prstGeom prst="rect">
            <a:avLst/>
          </a:prstGeom>
        </p:spPr>
      </p:pic>
      <p:pic>
        <p:nvPicPr>
          <p:cNvPr id="7" name="Picture 6" descr="DSC_0192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85800"/>
            <a:ext cx="8458200" cy="56777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371600" y="1295400"/>
            <a:ext cx="2133600" cy="3733800"/>
            <a:chOff x="1219200" y="1371600"/>
            <a:chExt cx="2133600" cy="3733800"/>
          </a:xfrm>
        </p:grpSpPr>
        <p:sp>
          <p:nvSpPr>
            <p:cNvPr id="10" name="TextBox 9"/>
            <p:cNvSpPr txBox="1"/>
            <p:nvPr/>
          </p:nvSpPr>
          <p:spPr>
            <a:xfrm>
              <a:off x="1219200" y="1371600"/>
              <a:ext cx="2133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90"/>
                  </a:solidFill>
                </a:rPr>
                <a:t>18 Soldiers were killed in flash flooding in July 2015</a:t>
              </a:r>
              <a:endParaRPr lang="en-US" sz="2400" b="1" dirty="0">
                <a:solidFill>
                  <a:srgbClr val="000090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10" idx="2"/>
            </p:cNvCxnSpPr>
            <p:nvPr/>
          </p:nvCxnSpPr>
          <p:spPr>
            <a:xfrm>
              <a:off x="2286000" y="3310592"/>
              <a:ext cx="76200" cy="179480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IMG_0135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1447800"/>
            <a:ext cx="3429000" cy="4572000"/>
          </a:xfrm>
          <a:prstGeom prst="rect">
            <a:avLst/>
          </a:prstGeom>
        </p:spPr>
      </p:pic>
      <p:pic>
        <p:nvPicPr>
          <p:cNvPr id="17" name="Picture 16" descr="IMG_0029.jpg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100" y="914400"/>
            <a:ext cx="4229100" cy="541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15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0"/>
            <a:ext cx="5257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Activities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477584" y="551558"/>
            <a:ext cx="8122736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90"/>
                </a:solidFill>
                <a:cs typeface="Arial"/>
              </a:rPr>
              <a:t>Ethical Approval: </a:t>
            </a:r>
            <a:r>
              <a:rPr lang="en-US" sz="2400" dirty="0" smtClean="0">
                <a:cs typeface="Arial"/>
              </a:rPr>
              <a:t>The two days program was described</a:t>
            </a:r>
          </a:p>
          <a:p>
            <a:pPr algn="just"/>
            <a:r>
              <a:rPr lang="en-US" sz="2400" dirty="0" smtClean="0">
                <a:cs typeface="Arial"/>
              </a:rPr>
              <a:t>among the participants and verbal ethical approval was</a:t>
            </a:r>
          </a:p>
          <a:p>
            <a:pPr algn="just"/>
            <a:r>
              <a:rPr lang="en-US" sz="2400" dirty="0">
                <a:cs typeface="Arial"/>
              </a:rPr>
              <a:t>u</a:t>
            </a:r>
            <a:r>
              <a:rPr lang="en-US" sz="2400" dirty="0" smtClean="0">
                <a:cs typeface="Arial"/>
              </a:rPr>
              <a:t>ndertaken to conduct the activities, record audios and </a:t>
            </a:r>
          </a:p>
          <a:p>
            <a:pPr algn="just"/>
            <a:r>
              <a:rPr lang="en-US" sz="2400" dirty="0" smtClean="0">
                <a:cs typeface="Arial"/>
              </a:rPr>
              <a:t>videos, and take decent photographs.</a:t>
            </a:r>
          </a:p>
          <a:p>
            <a:pPr algn="just"/>
            <a:endParaRPr lang="en-US" sz="2400" b="1" dirty="0">
              <a:cs typeface="Arial"/>
            </a:endParaRPr>
          </a:p>
          <a:p>
            <a:pPr algn="just"/>
            <a:r>
              <a:rPr lang="en-GB" sz="2400" b="1" dirty="0">
                <a:solidFill>
                  <a:srgbClr val="000090"/>
                </a:solidFill>
              </a:rPr>
              <a:t>Workshop Facilitators:</a:t>
            </a:r>
            <a:r>
              <a:rPr lang="en-GB" sz="2400" dirty="0">
                <a:solidFill>
                  <a:srgbClr val="000090"/>
                </a:solidFill>
              </a:rPr>
              <a:t> </a:t>
            </a:r>
            <a:r>
              <a:rPr lang="en-GB" sz="2400" dirty="0"/>
              <a:t>Professor Peter Sammonds, </a:t>
            </a:r>
          </a:p>
          <a:p>
            <a:pPr algn="just"/>
            <a:r>
              <a:rPr lang="en-GB" sz="2400" dirty="0" smtClean="0"/>
              <a:t>Professor </a:t>
            </a:r>
            <a:r>
              <a:rPr lang="en-GB" sz="2400" dirty="0" err="1"/>
              <a:t>Kavita</a:t>
            </a:r>
            <a:r>
              <a:rPr lang="en-GB" sz="2400" dirty="0"/>
              <a:t> </a:t>
            </a:r>
            <a:r>
              <a:rPr lang="en-GB" sz="2400" dirty="0" err="1"/>
              <a:t>Suri</a:t>
            </a:r>
            <a:r>
              <a:rPr lang="en-GB" sz="2400" dirty="0"/>
              <a:t>, </a:t>
            </a:r>
            <a:r>
              <a:rPr lang="en-GB" sz="2400" dirty="0" err="1"/>
              <a:t>Virginie</a:t>
            </a:r>
            <a:r>
              <a:rPr lang="en-GB" sz="2400" dirty="0"/>
              <a:t> Le Masson, Bayes Ahmed, </a:t>
            </a:r>
            <a:endParaRPr lang="en-GB" sz="2400" dirty="0" smtClean="0"/>
          </a:p>
          <a:p>
            <a:pPr algn="just"/>
            <a:r>
              <a:rPr lang="en-GB" sz="2400" dirty="0" smtClean="0"/>
              <a:t>Naomi </a:t>
            </a:r>
            <a:r>
              <a:rPr lang="en-GB" sz="2400" dirty="0" err="1"/>
              <a:t>Saville</a:t>
            </a:r>
            <a:r>
              <a:rPr lang="en-GB" sz="2400" dirty="0"/>
              <a:t>, </a:t>
            </a:r>
            <a:r>
              <a:rPr lang="en-GB" sz="2400" dirty="0" err="1"/>
              <a:t>Tsering</a:t>
            </a:r>
            <a:r>
              <a:rPr lang="en-GB" sz="2400" dirty="0"/>
              <a:t> </a:t>
            </a:r>
            <a:r>
              <a:rPr lang="en-GB" sz="2400" dirty="0" err="1"/>
              <a:t>Jolden</a:t>
            </a:r>
            <a:r>
              <a:rPr lang="en-GB" sz="2400" dirty="0"/>
              <a:t>, </a:t>
            </a:r>
            <a:r>
              <a:rPr lang="en-GB" sz="2400" dirty="0" err="1" smtClean="0"/>
              <a:t>Kuenga</a:t>
            </a:r>
            <a:r>
              <a:rPr lang="en-GB" sz="2400" dirty="0" smtClean="0"/>
              <a:t> </a:t>
            </a:r>
            <a:r>
              <a:rPr lang="en-GB" sz="2400" dirty="0" err="1" smtClean="0"/>
              <a:t>Wangmo</a:t>
            </a:r>
            <a:r>
              <a:rPr lang="en-GB" sz="2400" dirty="0" smtClean="0"/>
              <a:t>, </a:t>
            </a:r>
            <a:r>
              <a:rPr lang="en-GB" sz="2400" dirty="0" err="1" smtClean="0"/>
              <a:t>Angchuk</a:t>
            </a:r>
            <a:endParaRPr lang="en-GB" sz="2400" dirty="0" smtClean="0"/>
          </a:p>
          <a:p>
            <a:pPr algn="just"/>
            <a:r>
              <a:rPr lang="en-GB" sz="2400" dirty="0" smtClean="0"/>
              <a:t>and </a:t>
            </a:r>
            <a:r>
              <a:rPr lang="en-GB" sz="2400" dirty="0" err="1" smtClean="0"/>
              <a:t>Gulzar</a:t>
            </a:r>
            <a:r>
              <a:rPr lang="en-GB" sz="2400" dirty="0" smtClean="0"/>
              <a:t>. </a:t>
            </a:r>
            <a:r>
              <a:rPr lang="en-GB" sz="2400" b="1" dirty="0" smtClean="0">
                <a:solidFill>
                  <a:srgbClr val="660066"/>
                </a:solidFill>
              </a:rPr>
              <a:t>[Limitations]</a:t>
            </a:r>
          </a:p>
          <a:p>
            <a:endParaRPr lang="en-US" sz="2400" dirty="0"/>
          </a:p>
        </p:txBody>
      </p:sp>
      <p:pic>
        <p:nvPicPr>
          <p:cNvPr id="8" name="Picture 7" descr="DSC_0108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592" y="4055532"/>
            <a:ext cx="8827008" cy="242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8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0"/>
            <a:ext cx="5257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Program Structure</a:t>
            </a:r>
          </a:p>
        </p:txBody>
      </p:sp>
      <p:sp>
        <p:nvSpPr>
          <p:cNvPr id="2" name="Rectangle 1"/>
          <p:cNvSpPr/>
          <p:nvPr/>
        </p:nvSpPr>
        <p:spPr>
          <a:xfrm>
            <a:off x="563251" y="533400"/>
            <a:ext cx="7843063" cy="63709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 smtClean="0">
                <a:cs typeface="Arial"/>
              </a:rPr>
              <a:t>A </a:t>
            </a:r>
            <a:r>
              <a:rPr lang="en-US" sz="2400" b="1" dirty="0" smtClean="0">
                <a:cs typeface="Arial"/>
              </a:rPr>
              <a:t>participatory approach </a:t>
            </a:r>
            <a:r>
              <a:rPr lang="en-US" sz="2400" dirty="0" smtClean="0">
                <a:cs typeface="Arial"/>
              </a:rPr>
              <a:t>has been adopted – </a:t>
            </a:r>
          </a:p>
          <a:p>
            <a:pPr algn="just"/>
            <a:r>
              <a:rPr lang="en-US" sz="2400" dirty="0" smtClean="0">
                <a:cs typeface="Arial"/>
              </a:rPr>
              <a:t>to understand people’s risk perception.</a:t>
            </a:r>
          </a:p>
          <a:p>
            <a:pPr algn="just"/>
            <a:endParaRPr lang="en-US" sz="2400" dirty="0">
              <a:cs typeface="Arial"/>
            </a:endParaRPr>
          </a:p>
          <a:p>
            <a:pPr algn="just"/>
            <a:r>
              <a:rPr lang="en-US" sz="2400" dirty="0" smtClean="0">
                <a:cs typeface="Arial"/>
              </a:rPr>
              <a:t>Around </a:t>
            </a:r>
            <a:r>
              <a:rPr lang="en-US" sz="2400" b="1" dirty="0" smtClean="0">
                <a:cs typeface="Arial"/>
              </a:rPr>
              <a:t>40 local people </a:t>
            </a:r>
            <a:r>
              <a:rPr lang="en-US" sz="2400" dirty="0" smtClean="0">
                <a:cs typeface="Arial"/>
              </a:rPr>
              <a:t>participated in the workshop.</a:t>
            </a:r>
          </a:p>
          <a:p>
            <a:pPr algn="just"/>
            <a:endParaRPr lang="en-US" sz="2400" dirty="0">
              <a:cs typeface="Arial"/>
            </a:endParaRPr>
          </a:p>
          <a:p>
            <a:pPr algn="just"/>
            <a:r>
              <a:rPr lang="en-US" sz="2400" dirty="0">
                <a:cs typeface="Arial"/>
              </a:rPr>
              <a:t>Local officials from relevant govt./non-govt./autonomous </a:t>
            </a:r>
          </a:p>
          <a:p>
            <a:pPr algn="just"/>
            <a:r>
              <a:rPr lang="en-US" sz="2400" dirty="0">
                <a:cs typeface="Arial"/>
              </a:rPr>
              <a:t>institutions, school teachers, health care officials, Army </a:t>
            </a:r>
          </a:p>
          <a:p>
            <a:pPr algn="just"/>
            <a:r>
              <a:rPr lang="en-US" sz="2400" dirty="0">
                <a:cs typeface="Arial"/>
              </a:rPr>
              <a:t>officers, project team members from UCL and University </a:t>
            </a:r>
          </a:p>
          <a:p>
            <a:pPr algn="just"/>
            <a:r>
              <a:rPr lang="en-US" sz="2400" dirty="0">
                <a:cs typeface="Arial"/>
              </a:rPr>
              <a:t>of Jammu, and community people</a:t>
            </a:r>
            <a:r>
              <a:rPr lang="en-US" sz="2400" dirty="0" smtClean="0">
                <a:cs typeface="Arial"/>
              </a:rPr>
              <a:t>.</a:t>
            </a:r>
          </a:p>
          <a:p>
            <a:pPr algn="just"/>
            <a:endParaRPr lang="en-US" sz="2400" dirty="0">
              <a:cs typeface="Arial"/>
            </a:endParaRPr>
          </a:p>
          <a:p>
            <a:pPr algn="just"/>
            <a:r>
              <a:rPr lang="en-US" sz="2400" dirty="0" smtClean="0">
                <a:cs typeface="Arial"/>
              </a:rPr>
              <a:t>The participants were divided into </a:t>
            </a:r>
            <a:r>
              <a:rPr lang="en-US" sz="2400" b="1" dirty="0" smtClean="0">
                <a:cs typeface="Arial"/>
              </a:rPr>
              <a:t>4 groups</a:t>
            </a:r>
            <a:r>
              <a:rPr lang="en-US" sz="2400" dirty="0" smtClean="0">
                <a:cs typeface="Arial"/>
              </a:rPr>
              <a:t>:</a:t>
            </a:r>
          </a:p>
          <a:p>
            <a:pPr algn="just"/>
            <a:endParaRPr lang="en-US" sz="2400" dirty="0">
              <a:cs typeface="Arial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>
                <a:cs typeface="Arial"/>
              </a:rPr>
              <a:t>Local Men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>
                <a:cs typeface="Arial"/>
              </a:rPr>
              <a:t>Local Women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>
                <a:cs typeface="Arial"/>
              </a:rPr>
              <a:t>Political Leaders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>
                <a:cs typeface="Arial"/>
              </a:rPr>
              <a:t>Administrative Officials</a:t>
            </a:r>
            <a:endParaRPr lang="en-US" sz="2400" dirty="0">
              <a:cs typeface="Arial"/>
            </a:endParaRPr>
          </a:p>
          <a:p>
            <a:pPr algn="just"/>
            <a:endParaRPr lang="en-US" sz="2400" b="1" dirty="0" smtClean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960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0"/>
            <a:ext cx="5257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Program Structure</a:t>
            </a:r>
          </a:p>
        </p:txBody>
      </p:sp>
      <p:sp>
        <p:nvSpPr>
          <p:cNvPr id="2" name="Rectangle 1"/>
          <p:cNvSpPr/>
          <p:nvPr/>
        </p:nvSpPr>
        <p:spPr>
          <a:xfrm>
            <a:off x="256223" y="762000"/>
            <a:ext cx="8765440" cy="5632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dirty="0" smtClean="0">
                <a:solidFill>
                  <a:srgbClr val="000090"/>
                </a:solidFill>
                <a:cs typeface="Arial"/>
              </a:rPr>
              <a:t>Three </a:t>
            </a:r>
            <a:r>
              <a:rPr lang="en-GB" sz="2400" b="1" dirty="0" smtClean="0">
                <a:solidFill>
                  <a:srgbClr val="FF0000"/>
                </a:solidFill>
                <a:cs typeface="Arial"/>
              </a:rPr>
              <a:t>community based participatory </a:t>
            </a:r>
            <a:r>
              <a:rPr lang="en-GB" sz="2400" dirty="0" smtClean="0">
                <a:solidFill>
                  <a:srgbClr val="000090"/>
                </a:solidFill>
                <a:cs typeface="Arial"/>
              </a:rPr>
              <a:t>activities </a:t>
            </a:r>
            <a:r>
              <a:rPr lang="en-GB" sz="2400" dirty="0" smtClean="0">
                <a:solidFill>
                  <a:srgbClr val="000000"/>
                </a:solidFill>
                <a:cs typeface="Arial"/>
              </a:rPr>
              <a:t>were </a:t>
            </a:r>
          </a:p>
          <a:p>
            <a:pPr algn="just"/>
            <a:r>
              <a:rPr lang="en-GB" sz="2400" dirty="0" smtClean="0">
                <a:solidFill>
                  <a:srgbClr val="000000"/>
                </a:solidFill>
                <a:cs typeface="Arial"/>
              </a:rPr>
              <a:t>conducted.</a:t>
            </a:r>
          </a:p>
          <a:p>
            <a:pPr algn="just"/>
            <a:endParaRPr lang="en-GB" sz="2400" dirty="0">
              <a:solidFill>
                <a:srgbClr val="000090"/>
              </a:solidFill>
              <a:cs typeface="Arial"/>
            </a:endParaRPr>
          </a:p>
          <a:p>
            <a:pPr algn="just"/>
            <a:r>
              <a:rPr lang="en-GB" sz="2400" b="1" dirty="0" smtClean="0">
                <a:solidFill>
                  <a:srgbClr val="000090"/>
                </a:solidFill>
                <a:cs typeface="Arial"/>
              </a:rPr>
              <a:t>Timeline [PAST]</a:t>
            </a:r>
            <a:r>
              <a:rPr lang="en-GB" sz="2400" dirty="0" smtClean="0">
                <a:solidFill>
                  <a:srgbClr val="000090"/>
                </a:solidFill>
                <a:cs typeface="Arial"/>
              </a:rPr>
              <a:t>: </a:t>
            </a:r>
            <a:r>
              <a:rPr lang="en-GB" sz="2400" dirty="0" smtClean="0">
                <a:cs typeface="Arial"/>
              </a:rPr>
              <a:t>To understand the previous major events </a:t>
            </a:r>
          </a:p>
          <a:p>
            <a:pPr algn="just"/>
            <a:r>
              <a:rPr lang="en-GB" sz="2400" dirty="0" smtClean="0">
                <a:cs typeface="Arial"/>
              </a:rPr>
              <a:t>including environmental hazards, conflicts, economic</a:t>
            </a:r>
          </a:p>
          <a:p>
            <a:pPr algn="just"/>
            <a:r>
              <a:rPr lang="en-GB" sz="2400" dirty="0" smtClean="0">
                <a:cs typeface="Arial"/>
              </a:rPr>
              <a:t>and infrastructure interventions.</a:t>
            </a:r>
          </a:p>
          <a:p>
            <a:pPr algn="just"/>
            <a:endParaRPr lang="en-GB" sz="2400" dirty="0">
              <a:solidFill>
                <a:srgbClr val="000090"/>
              </a:solidFill>
              <a:cs typeface="Arial"/>
            </a:endParaRPr>
          </a:p>
          <a:p>
            <a:pPr algn="just"/>
            <a:r>
              <a:rPr lang="en-GB" sz="2400" b="1" dirty="0" smtClean="0">
                <a:solidFill>
                  <a:srgbClr val="000090"/>
                </a:solidFill>
                <a:cs typeface="Arial"/>
              </a:rPr>
              <a:t>Hazard Mapping [PRESENT]</a:t>
            </a:r>
            <a:r>
              <a:rPr lang="en-GB" sz="2400" dirty="0" smtClean="0">
                <a:solidFill>
                  <a:srgbClr val="000090"/>
                </a:solidFill>
                <a:cs typeface="Arial"/>
              </a:rPr>
              <a:t>: </a:t>
            </a:r>
            <a:r>
              <a:rPr lang="en-GB" sz="2400" dirty="0" smtClean="0">
                <a:solidFill>
                  <a:srgbClr val="000000"/>
                </a:solidFill>
                <a:cs typeface="Arial"/>
              </a:rPr>
              <a:t>To map the basic services, </a:t>
            </a:r>
          </a:p>
          <a:p>
            <a:pPr algn="just"/>
            <a:r>
              <a:rPr lang="en-GB" sz="2400" dirty="0" smtClean="0">
                <a:solidFill>
                  <a:srgbClr val="000000"/>
                </a:solidFill>
                <a:cs typeface="Arial"/>
              </a:rPr>
              <a:t>community facilities, and infrastructure within the community </a:t>
            </a:r>
          </a:p>
          <a:p>
            <a:pPr algn="just"/>
            <a:r>
              <a:rPr lang="en-GB" sz="2400" dirty="0" smtClean="0">
                <a:solidFill>
                  <a:srgbClr val="000000"/>
                </a:solidFill>
                <a:cs typeface="Arial"/>
              </a:rPr>
              <a:t>and map high, medium and low risk zones.</a:t>
            </a:r>
          </a:p>
          <a:p>
            <a:pPr algn="just"/>
            <a:endParaRPr lang="en-GB" sz="2400" dirty="0">
              <a:solidFill>
                <a:srgbClr val="000090"/>
              </a:solidFill>
              <a:cs typeface="Arial"/>
            </a:endParaRPr>
          </a:p>
          <a:p>
            <a:pPr algn="just"/>
            <a:r>
              <a:rPr lang="en-GB" sz="2400" b="1" dirty="0" smtClean="0">
                <a:solidFill>
                  <a:srgbClr val="000090"/>
                </a:solidFill>
                <a:cs typeface="Arial"/>
              </a:rPr>
              <a:t>Dream Mapping [FUTURE]</a:t>
            </a:r>
            <a:r>
              <a:rPr lang="en-GB" sz="2400" dirty="0" smtClean="0">
                <a:solidFill>
                  <a:srgbClr val="000090"/>
                </a:solidFill>
                <a:cs typeface="Arial"/>
              </a:rPr>
              <a:t>: </a:t>
            </a:r>
            <a:r>
              <a:rPr lang="en-GB" sz="2400" dirty="0" smtClean="0">
                <a:solidFill>
                  <a:srgbClr val="000000"/>
                </a:solidFill>
                <a:cs typeface="Arial"/>
              </a:rPr>
              <a:t>To map the aspirations and future </a:t>
            </a:r>
          </a:p>
          <a:p>
            <a:pPr algn="just"/>
            <a:r>
              <a:rPr lang="en-GB" sz="2400" dirty="0" smtClean="0">
                <a:solidFill>
                  <a:srgbClr val="000000"/>
                </a:solidFill>
                <a:cs typeface="Arial"/>
              </a:rPr>
              <a:t>risk perceptions of local people in terms of addressing social,</a:t>
            </a:r>
          </a:p>
          <a:p>
            <a:pPr algn="just"/>
            <a:r>
              <a:rPr lang="en-GB" sz="2400" dirty="0">
                <a:solidFill>
                  <a:srgbClr val="000000"/>
                </a:solidFill>
                <a:cs typeface="Arial"/>
              </a:rPr>
              <a:t>e</a:t>
            </a:r>
            <a:r>
              <a:rPr lang="en-GB" sz="2400" dirty="0" smtClean="0">
                <a:solidFill>
                  <a:srgbClr val="000000"/>
                </a:solidFill>
                <a:cs typeface="Arial"/>
              </a:rPr>
              <a:t>conomic, cultural, environmental/ecological, political/</a:t>
            </a:r>
          </a:p>
          <a:p>
            <a:pPr algn="just"/>
            <a:r>
              <a:rPr lang="en-GB" sz="2400" dirty="0">
                <a:solidFill>
                  <a:srgbClr val="000000"/>
                </a:solidFill>
                <a:cs typeface="Arial"/>
              </a:rPr>
              <a:t>i</a:t>
            </a:r>
            <a:r>
              <a:rPr lang="en-GB" sz="2400" dirty="0" smtClean="0">
                <a:solidFill>
                  <a:srgbClr val="000000"/>
                </a:solidFill>
                <a:cs typeface="Arial"/>
              </a:rPr>
              <a:t>nstitutional and physical aspects.</a:t>
            </a:r>
            <a:r>
              <a:rPr lang="en-GB" sz="2400" dirty="0" smtClean="0">
                <a:solidFill>
                  <a:srgbClr val="000090"/>
                </a:solidFill>
                <a:cs typeface="Arial"/>
              </a:rPr>
              <a:t> 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94377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4"/>
          <p:cNvSpPr>
            <a:spLocks noChangeShapeType="1"/>
          </p:cNvSpPr>
          <p:nvPr/>
        </p:nvSpPr>
        <p:spPr bwMode="auto">
          <a:xfrm>
            <a:off x="0" y="6567488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Line 5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0" y="519113"/>
            <a:ext cx="9144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552450"/>
            <a:ext cx="9144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981200" y="0"/>
            <a:ext cx="5257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Activities</a:t>
            </a:r>
          </a:p>
        </p:txBody>
      </p:sp>
      <p:pic>
        <p:nvPicPr>
          <p:cNvPr id="4" name="Picture 3" descr="DSC_0356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85800"/>
            <a:ext cx="8486460" cy="5696712"/>
          </a:xfrm>
          <a:prstGeom prst="rect">
            <a:avLst/>
          </a:prstGeom>
        </p:spPr>
      </p:pic>
      <p:pic>
        <p:nvPicPr>
          <p:cNvPr id="5" name="Picture 4" descr="DSC_0410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85800"/>
            <a:ext cx="8522208" cy="5720709"/>
          </a:xfrm>
          <a:prstGeom prst="rect">
            <a:avLst/>
          </a:prstGeom>
        </p:spPr>
      </p:pic>
      <p:pic>
        <p:nvPicPr>
          <p:cNvPr id="2" name="Picture 1" descr="DSC_0073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" y="685800"/>
            <a:ext cx="851370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09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769</Words>
  <Application>Microsoft Macintosh PowerPoint</Application>
  <PresentationFormat>On-screen Show (4:3)</PresentationFormat>
  <Paragraphs>184</Paragraphs>
  <Slides>17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SHAHEEN</dc:creator>
  <cp:lastModifiedBy>Bayes Ahmed</cp:lastModifiedBy>
  <cp:revision>195</cp:revision>
  <dcterms:created xsi:type="dcterms:W3CDTF">2006-08-16T00:00:00Z</dcterms:created>
  <dcterms:modified xsi:type="dcterms:W3CDTF">2017-10-22T22:27:19Z</dcterms:modified>
</cp:coreProperties>
</file>