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9" r:id="rId4"/>
    <p:sldId id="260" r:id="rId5"/>
    <p:sldId id="263" r:id="rId6"/>
    <p:sldId id="27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6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64" y="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B7BDF-709F-4142-BB1C-2DC41EA4F635}" type="datetimeFigureOut">
              <a:rPr lang="en-US" smtClean="0"/>
              <a:t>20/11/17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04BCE-8926-D44E-9739-456549BA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181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03F36-D8CA-4E45-B94F-2D5CC8A2D535}" type="datetimeFigureOut">
              <a:rPr lang="en-GB" smtClean="0"/>
              <a:t>20/11/17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EC2FD-2C15-4604-BED7-1B4F6815A1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653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EC2FD-2C15-4604-BED7-1B4F6815A1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72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EC2FD-2C15-4604-BED7-1B4F6815A16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94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EC2FD-2C15-4604-BED7-1B4F6815A16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96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ci1de\Google Drive\DISSEMINATION\MEETINGS\MORELIA\tuoslogo_cmyk_hi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5877272"/>
            <a:ext cx="1733550" cy="9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4" y="0"/>
            <a:ext cx="9137923" cy="117343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164288" y="205883"/>
            <a:ext cx="1963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nd</a:t>
            </a:r>
            <a:endParaRPr lang="en-GB" sz="1200" b="1" dirty="0" smtClean="0">
              <a:solidFill>
                <a:schemeClr val="bg1"/>
              </a:solidFill>
              <a:latin typeface="SansSerif" panose="00000400000000000000" pitchFamily="2" charset="2"/>
            </a:endParaRPr>
          </a:p>
          <a:p>
            <a:r>
              <a:rPr lang="en-GB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Serif" panose="00000400000000000000" pitchFamily="2" charset="2"/>
              </a:rPr>
              <a:t>International Workshop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ansSerif" panose="00000400000000000000" pitchFamily="2" charset="2"/>
            </a:endParaRPr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"/>
          <a:stretch/>
        </p:blipFill>
        <p:spPr>
          <a:xfrm flipH="1">
            <a:off x="-5" y="5754326"/>
            <a:ext cx="9180000" cy="11002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916342" y="13680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2</a:t>
            </a:r>
            <a:endParaRPr lang="en-GB" sz="2400" b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  <p:pic>
        <p:nvPicPr>
          <p:cNvPr id="1031" name="Picture 7" descr="C:\Users\ci1de\Google Drive\DISSEMINATION\MEETINGS\MORELIA\BritishCouncil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049" y="6121601"/>
            <a:ext cx="1393593" cy="4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i1de\Google Drive\DISSEMINATION\MEETINGS\MORELIA\newton-fund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0038" y="6052357"/>
            <a:ext cx="1502282" cy="53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 userDrawn="1"/>
        </p:nvSpPr>
        <p:spPr>
          <a:xfrm>
            <a:off x="267147" y="105454"/>
            <a:ext cx="6649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Serif" panose="00000400000000000000" pitchFamily="2" charset="2"/>
              </a:rPr>
              <a:t>Seismic Loss, Rehabilitation and Post-Earthquake Crisis Management of Critical Infrastructure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SansSerif" panose="00000400000000000000" pitchFamily="2" charset="2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803949" y="911825"/>
            <a:ext cx="32967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20-24 November 2017, Istanbul, Turkey</a:t>
            </a:r>
            <a:endParaRPr lang="en-US" sz="1100" b="0" dirty="0">
              <a:solidFill>
                <a:schemeClr val="tx1">
                  <a:lumMod val="50000"/>
                  <a:lumOff val="50000"/>
                </a:schemeClr>
              </a:solidFill>
              <a:latin typeface="SansSerif" panose="00000400000000000000" pitchFamily="2" charset="2"/>
            </a:endParaRPr>
          </a:p>
        </p:txBody>
      </p:sp>
      <p:pic>
        <p:nvPicPr>
          <p:cNvPr id="14" name="Picture 13" descr="A:\GDrive\BritishCouncilNewtonFundWorkshop_Turkey_Jun16\Website\Logos\ITU-logo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5902032"/>
            <a:ext cx="1222956" cy="83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:\GDrive\BritishCouncilNewtonFundWorkshop_Turkey_Jun16\Website\Logos\tubitak_logo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480" y="5998428"/>
            <a:ext cx="589952" cy="78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5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0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3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4" y="0"/>
            <a:ext cx="9137923" cy="106985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7075268" y="578504"/>
            <a:ext cx="2076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Serif" panose="00000400000000000000" pitchFamily="2" charset="2"/>
              </a:rPr>
              <a:t>SRAMSEBS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SansSerif" panose="00000400000000000000" pitchFamily="2" charset="2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61762" y="6596390"/>
            <a:ext cx="34096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s-ES" sz="9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17-21 </a:t>
            </a:r>
            <a:r>
              <a:rPr lang="es-ES" sz="9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October</a:t>
            </a:r>
            <a:r>
              <a:rPr lang="es-ES" sz="9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 2016, Morelia, </a:t>
            </a:r>
            <a:r>
              <a:rPr lang="es-ES" sz="9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Michoacan</a:t>
            </a:r>
            <a:r>
              <a:rPr lang="es-ES" sz="9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, </a:t>
            </a:r>
            <a:r>
              <a:rPr lang="es-ES" sz="9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Mexico</a:t>
            </a:r>
            <a:endParaRPr lang="en-US" sz="900" b="0" dirty="0">
              <a:solidFill>
                <a:schemeClr val="tx1">
                  <a:lumMod val="50000"/>
                  <a:lumOff val="50000"/>
                </a:schemeClr>
              </a:solidFill>
              <a:latin typeface="SansSerif" panose="00000400000000000000" pitchFamily="2" charset="2"/>
            </a:endParaRPr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"/>
          <a:stretch/>
        </p:blipFill>
        <p:spPr>
          <a:xfrm flipH="1">
            <a:off x="3173422" y="6701428"/>
            <a:ext cx="6012000" cy="90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116125" y="205883"/>
            <a:ext cx="1963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st</a:t>
            </a:r>
            <a:endParaRPr lang="en-GB" sz="1200" b="1" dirty="0" smtClean="0">
              <a:solidFill>
                <a:schemeClr val="bg1"/>
              </a:solidFill>
              <a:latin typeface="SansSerif" panose="00000400000000000000" pitchFamily="2" charset="2"/>
            </a:endParaRPr>
          </a:p>
          <a:p>
            <a:r>
              <a:rPr lang="en-GB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Serif" panose="00000400000000000000" pitchFamily="2" charset="2"/>
              </a:rPr>
              <a:t>International Workshop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ansSerif" panose="00000400000000000000" pitchFamily="2" charset="2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916342" y="13680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1</a:t>
            </a:r>
            <a:endParaRPr lang="en-GB" sz="2400" b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605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4" y="0"/>
            <a:ext cx="9137923" cy="106985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950398" y="790658"/>
            <a:ext cx="319360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nsSerif" panose="00000400000000000000" pitchFamily="2" charset="2"/>
              </a:rPr>
              <a:t>20-24 November 2017, Istanbul, Turkey</a:t>
            </a:r>
            <a:endParaRPr lang="en-US" sz="1050" b="0" dirty="0">
              <a:solidFill>
                <a:schemeClr val="tx1">
                  <a:lumMod val="50000"/>
                  <a:lumOff val="50000"/>
                </a:schemeClr>
              </a:solidFill>
              <a:latin typeface="SansSerif" panose="00000400000000000000" pitchFamily="2" charset="2"/>
            </a:endParaRPr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"/>
          <a:stretch/>
        </p:blipFill>
        <p:spPr>
          <a:xfrm flipH="1">
            <a:off x="3173422" y="6701428"/>
            <a:ext cx="6012000" cy="90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164288" y="205883"/>
            <a:ext cx="1963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 smtClean="0">
                <a:solidFill>
                  <a:schemeClr val="bg1"/>
                </a:solidFill>
                <a:latin typeface="SansSerif" panose="00000400000000000000" pitchFamily="2" charset="2"/>
              </a:rPr>
              <a:t>nd</a:t>
            </a:r>
            <a:endParaRPr lang="en-GB" sz="1200" b="1" dirty="0" smtClean="0">
              <a:solidFill>
                <a:schemeClr val="bg1"/>
              </a:solidFill>
              <a:latin typeface="SansSerif" panose="00000400000000000000" pitchFamily="2" charset="2"/>
            </a:endParaRPr>
          </a:p>
          <a:p>
            <a:r>
              <a:rPr lang="en-GB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Serif" panose="00000400000000000000" pitchFamily="2" charset="2"/>
              </a:rPr>
              <a:t>International Workshop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ansSerif" panose="00000400000000000000" pitchFamily="2" charset="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916342" y="13680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SansSerif" panose="00000400000000000000" pitchFamily="2" charset="2"/>
              </a:rPr>
              <a:t>2</a:t>
            </a:r>
            <a:endParaRPr lang="en-GB" sz="2400" b="1" dirty="0">
              <a:solidFill>
                <a:schemeClr val="bg1"/>
              </a:solidFill>
              <a:latin typeface="SansSerif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996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9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93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06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17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0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81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38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A0F3C-88C2-4DFA-8420-158974AFD5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70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1.wdp"/><Relationship Id="rId5" Type="http://schemas.openxmlformats.org/officeDocument/2006/relationships/image" Target="../media/image10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4" Type="http://schemas.openxmlformats.org/officeDocument/2006/relationships/image" Target="../media/image32.jpeg"/><Relationship Id="rId5" Type="http://schemas.microsoft.com/office/2007/relationships/hdphoto" Target="../media/hdphoto2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4" Type="http://schemas.openxmlformats.org/officeDocument/2006/relationships/image" Target="../media/image34.jpeg"/><Relationship Id="rId5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4" Type="http://schemas.openxmlformats.org/officeDocument/2006/relationships/image" Target="../media/image36.jpeg"/><Relationship Id="rId5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40.jpeg"/><Relationship Id="rId5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microsoft.com/office/2007/relationships/hdphoto" Target="../media/hdphoto3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microsoft.com/office/2007/relationships/hdphoto" Target="../media/hdphoto3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microsoft.com/office/2007/relationships/hdphoto" Target="../media/hdphoto3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3.wdp"/><Relationship Id="rId5" Type="http://schemas.openxmlformats.org/officeDocument/2006/relationships/image" Target="../media/image12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bayes.ahmed@ucl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5.jpeg"/><Relationship Id="rId5" Type="http://schemas.microsoft.com/office/2007/relationships/hdphoto" Target="../media/hdphoto7.wdp"/><Relationship Id="rId6" Type="http://schemas.openxmlformats.org/officeDocument/2006/relationships/image" Target="../media/image16.jpeg"/><Relationship Id="rId7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0.jpe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22.jpeg"/><Relationship Id="rId5" Type="http://schemas.microsoft.com/office/2007/relationships/hdphoto" Target="../media/hdphoto13.wdp"/><Relationship Id="rId6" Type="http://schemas.openxmlformats.org/officeDocument/2006/relationships/image" Target="../media/image23.jpeg"/><Relationship Id="rId7" Type="http://schemas.microsoft.com/office/2007/relationships/hdphoto" Target="../media/hdphoto14.wdp"/><Relationship Id="rId8" Type="http://schemas.openxmlformats.org/officeDocument/2006/relationships/image" Target="../media/image24.jpeg"/><Relationship Id="rId9" Type="http://schemas.microsoft.com/office/2007/relationships/hdphoto" Target="../media/hdphoto15.wdp"/><Relationship Id="rId10" Type="http://schemas.openxmlformats.org/officeDocument/2006/relationships/image" Target="../media/image25.jpeg"/><Relationship Id="rId11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4" Type="http://schemas.openxmlformats.org/officeDocument/2006/relationships/image" Target="../media/image27.jpeg"/><Relationship Id="rId5" Type="http://schemas.microsoft.com/office/2007/relationships/hdphoto" Target="../media/hdphoto18.wdp"/><Relationship Id="rId6" Type="http://schemas.openxmlformats.org/officeDocument/2006/relationships/image" Target="../media/image28.jpeg"/><Relationship Id="rId7" Type="http://schemas.microsoft.com/office/2007/relationships/hdphoto" Target="../media/hdphoto19.wdp"/><Relationship Id="rId8" Type="http://schemas.openxmlformats.org/officeDocument/2006/relationships/image" Target="../media/image29.jpeg"/><Relationship Id="rId9" Type="http://schemas.microsoft.com/office/2007/relationships/hdphoto" Target="../media/hdphoto20.wdp"/><Relationship Id="rId10" Type="http://schemas.openxmlformats.org/officeDocument/2006/relationships/image" Target="../media/image30.jpeg"/><Relationship Id="rId11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 txBox="1">
            <a:spLocks/>
          </p:cNvSpPr>
          <p:nvPr/>
        </p:nvSpPr>
        <p:spPr>
          <a:xfrm>
            <a:off x="342900" y="4865688"/>
            <a:ext cx="7913688" cy="1839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GB" sz="200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303" y="1412776"/>
            <a:ext cx="8136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SansSerif" panose="00000400000000000000" pitchFamily="2" charset="2"/>
                <a:cs typeface="Aharoni" panose="02010803020104030203" pitchFamily="2" charset="-79"/>
              </a:rPr>
              <a:t>Community Risk Perception After the Mw7.8 </a:t>
            </a:r>
            <a:r>
              <a:rPr lang="en-GB" sz="3200" b="1" dirty="0" err="1" smtClean="0">
                <a:latin typeface="SansSerif" panose="00000400000000000000" pitchFamily="2" charset="2"/>
                <a:cs typeface="Aharoni" panose="02010803020104030203" pitchFamily="2" charset="-79"/>
              </a:rPr>
              <a:t>Muisne</a:t>
            </a:r>
            <a:r>
              <a:rPr lang="en-GB" sz="3200" b="1" dirty="0" smtClean="0">
                <a:latin typeface="SansSerif" panose="00000400000000000000" pitchFamily="2" charset="2"/>
                <a:cs typeface="Aharoni" panose="02010803020104030203" pitchFamily="2" charset="-79"/>
              </a:rPr>
              <a:t> Earthquake, Ecuador of 16 April 2016 </a:t>
            </a:r>
            <a:endParaRPr lang="en-GB" sz="3200" b="1" dirty="0">
              <a:latin typeface="SansSerif" panose="00000400000000000000" pitchFamily="2" charset="2"/>
              <a:cs typeface="Aharoni" panose="02010803020104030203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303" y="4024903"/>
            <a:ext cx="7992888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2800" b="1" dirty="0" smtClean="0">
                <a:solidFill>
                  <a:srgbClr val="0000FF"/>
                </a:solidFill>
                <a:latin typeface="SansSerif" panose="00000400000000000000" pitchFamily="2" charset="2"/>
              </a:rPr>
              <a:t>BAYES </a:t>
            </a:r>
            <a:r>
              <a:rPr lang="en-GB" sz="2800" b="1" dirty="0" smtClean="0">
                <a:solidFill>
                  <a:srgbClr val="0000FF"/>
                </a:solidFill>
                <a:latin typeface="SansSerif" panose="00000400000000000000" pitchFamily="2" charset="2"/>
              </a:rPr>
              <a:t>AHMED</a:t>
            </a:r>
            <a:r>
              <a:rPr lang="en-GB" sz="2800" dirty="0" smtClean="0">
                <a:solidFill>
                  <a:srgbClr val="000000"/>
                </a:solidFill>
                <a:latin typeface="SansSerif" panose="00000400000000000000" pitchFamily="2" charset="2"/>
              </a:rPr>
              <a:t>, PhD</a:t>
            </a:r>
            <a:endParaRPr lang="en-GB" sz="2800" dirty="0" smtClean="0">
              <a:solidFill>
                <a:srgbClr val="000000"/>
              </a:solidFill>
              <a:latin typeface="SansSerif" panose="00000400000000000000" pitchFamily="2" charset="2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GB" sz="2000" b="1" dirty="0" smtClean="0">
                <a:latin typeface="SansSerif" panose="00000400000000000000" pitchFamily="2" charset="2"/>
                <a:ea typeface="ＭＳ Ｐゴシック" pitchFamily="-111" charset="-128"/>
                <a:cs typeface="ＭＳ Ｐゴシック" pitchFamily="-111" charset="-128"/>
              </a:rPr>
              <a:t>Research Associate</a:t>
            </a:r>
            <a:r>
              <a:rPr lang="en-GB" sz="2000" dirty="0" smtClean="0">
                <a:latin typeface="SansSerif" panose="00000400000000000000" pitchFamily="2" charset="2"/>
                <a:ea typeface="ＭＳ Ｐゴシック" pitchFamily="-111" charset="-128"/>
                <a:cs typeface="ＭＳ Ｐゴシック" pitchFamily="-111" charset="-128"/>
              </a:rPr>
              <a:t>, Institute for Risk and Disaster Reduction, University College London (UCL), UK</a:t>
            </a:r>
            <a:endParaRPr lang="en-GB" sz="2000" dirty="0">
              <a:latin typeface="SansSerif" panose="00000400000000000000" pitchFamily="2" charset="2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2" name="Picture 1" descr="ucl.gi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212976"/>
            <a:ext cx="2273775" cy="943831"/>
          </a:xfrm>
          <a:prstGeom prst="rect">
            <a:avLst/>
          </a:prstGeom>
        </p:spPr>
      </p:pic>
      <p:pic>
        <p:nvPicPr>
          <p:cNvPr id="3" name="Picture 2" descr="irdr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3140968"/>
            <a:ext cx="2029916" cy="101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568" y="1206418"/>
            <a:ext cx="3707840" cy="52469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107504" y="-18256"/>
            <a:ext cx="396044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Questionnaire </a:t>
            </a:r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Design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Picture 2" descr="2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192" y="1206418"/>
            <a:ext cx="3214672" cy="52469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311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349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047" y="1409864"/>
            <a:ext cx="6864520" cy="4608000"/>
          </a:xfrm>
          <a:prstGeom prst="rect">
            <a:avLst/>
          </a:prstGeom>
        </p:spPr>
      </p:pic>
      <p:pic>
        <p:nvPicPr>
          <p:cNvPr id="6" name="Picture 5" descr="DSC_0231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047" y="1409864"/>
            <a:ext cx="6864520" cy="460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-72008" y="44624"/>
            <a:ext cx="4788024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Questionnaire Surveying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15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2" y="2247160"/>
            <a:ext cx="3856980" cy="2693236"/>
          </a:xfrm>
          <a:prstGeom prst="rect">
            <a:avLst/>
          </a:prstGeom>
        </p:spPr>
      </p:pic>
      <p:pic>
        <p:nvPicPr>
          <p:cNvPr id="9" name="Picture 8" descr="5.pn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564" y="2247160"/>
            <a:ext cx="4943276" cy="269323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53752"/>
            <a:ext cx="313184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Age &amp; Education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773238"/>
            <a:ext cx="2879725" cy="431800"/>
          </a:xfrm>
        </p:spPr>
        <p:txBody>
          <a:bodyPr anchor="t" anchorCtr="0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BY AGE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792404" y="1772817"/>
            <a:ext cx="2515900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folHlink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folHlink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9pPr>
          </a:lstStyle>
          <a:p>
            <a:pPr algn="ctr"/>
            <a:r>
              <a:rPr lang="en-GB" sz="1600" kern="0" dirty="0" smtClean="0">
                <a:solidFill>
                  <a:schemeClr val="tx1"/>
                </a:solidFill>
              </a:rPr>
              <a:t>BY EDUCATION</a:t>
            </a:r>
            <a:endParaRPr lang="en-GB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6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08 at 1.39.43 P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48" y="3577229"/>
            <a:ext cx="3994920" cy="1867995"/>
          </a:xfrm>
          <a:prstGeom prst="rect">
            <a:avLst/>
          </a:prstGeom>
        </p:spPr>
      </p:pic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397428"/>
            <a:ext cx="4209945" cy="487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-108520" y="44624"/>
            <a:ext cx="3995936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Income &amp; Occupations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3213398"/>
            <a:ext cx="3960813" cy="431800"/>
          </a:xfrm>
        </p:spPr>
        <p:txBody>
          <a:bodyPr anchor="t" anchorCtr="0"/>
          <a:lstStyle/>
          <a:p>
            <a:pPr marL="0" indent="0" algn="ctr"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Arial"/>
                <a:cs typeface="Arial"/>
              </a:rPr>
              <a:t>INCOME</a:t>
            </a:r>
            <a:endParaRPr lang="en-GB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1259632" y="1340768"/>
            <a:ext cx="3104728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folHlink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folHlink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9pPr>
          </a:lstStyle>
          <a:p>
            <a:pPr algn="r"/>
            <a:r>
              <a:rPr lang="en-GB" sz="1600" b="1" kern="0" dirty="0" smtClean="0">
                <a:solidFill>
                  <a:schemeClr val="tx1"/>
                </a:solidFill>
                <a:latin typeface="Arial"/>
                <a:cs typeface="Arial"/>
              </a:rPr>
              <a:t>OCCUPATIONS</a:t>
            </a:r>
            <a:endParaRPr lang="en-GB" sz="1600" b="1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98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08 at 1.50.34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994102"/>
            <a:ext cx="5400600" cy="1574562"/>
          </a:xfrm>
          <a:prstGeom prst="rect">
            <a:avLst/>
          </a:prstGeom>
        </p:spPr>
      </p:pic>
      <p:pic>
        <p:nvPicPr>
          <p:cNvPr id="6" name="Picture 5" descr="Screen Shot 2016-09-08 at 1.49.16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896256"/>
            <a:ext cx="5400600" cy="147289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4294967295"/>
          </p:nvPr>
        </p:nvSpPr>
        <p:spPr>
          <a:xfrm>
            <a:off x="2771800" y="1500188"/>
            <a:ext cx="3923928" cy="431800"/>
          </a:xfrm>
        </p:spPr>
        <p:txBody>
          <a:bodyPr anchor="t" anchorCtr="0"/>
          <a:lstStyle/>
          <a:p>
            <a:pPr marL="0" indent="0" algn="ctr"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Arial"/>
                <a:cs typeface="Arial"/>
              </a:rPr>
              <a:t>PROPERTY OWNERSHIP</a:t>
            </a:r>
            <a:endParaRPr lang="en-GB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4355976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Property &amp; Preparedness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939736" y="3666793"/>
            <a:ext cx="5296560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folHlink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folHlink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folHlink"/>
                </a:solidFill>
                <a:latin typeface="+mn-lt"/>
              </a:defRPr>
            </a:lvl9pPr>
          </a:lstStyle>
          <a:p>
            <a:pPr algn="ctr"/>
            <a:r>
              <a:rPr lang="en-GB" sz="1600" b="1" kern="0" dirty="0" smtClean="0">
                <a:solidFill>
                  <a:schemeClr val="tx1"/>
                </a:solidFill>
                <a:latin typeface="Arial"/>
                <a:cs typeface="Arial"/>
              </a:rPr>
              <a:t>DISASTER PREPAREDNESS</a:t>
            </a:r>
            <a:endParaRPr lang="en-GB" sz="1600" b="1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434379"/>
            <a:ext cx="7492752" cy="458690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36512" y="-99392"/>
            <a:ext cx="2195736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rgbClr val="000000"/>
                </a:solidFill>
                <a:latin typeface="Arial"/>
                <a:cs typeface="Arial"/>
              </a:rPr>
              <a:t>Dwellings</a:t>
            </a:r>
            <a:endParaRPr lang="en-GB" sz="2800" b="0" cap="none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53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556792"/>
            <a:ext cx="8481224" cy="446449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-108520" y="-99392"/>
            <a:ext cx="385192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Construction Material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581128"/>
            <a:ext cx="1192860" cy="10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436096" y="1844824"/>
            <a:ext cx="2376264" cy="15841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3.pn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3" r="1"/>
          <a:stretch/>
        </p:blipFill>
        <p:spPr>
          <a:xfrm>
            <a:off x="2385222" y="1501689"/>
            <a:ext cx="5283121" cy="22704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7042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08 at 2.14.5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2072709"/>
            <a:ext cx="5711990" cy="288384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2915816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Recovery Plans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13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9-08 at 2.23.58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656" y="3789040"/>
            <a:ext cx="6500712" cy="230155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-99392"/>
            <a:ext cx="4067944" cy="11430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Reconstruction Strategy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Picture 4" descr="Screen Shot 2016-09-16 at 11.38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052736"/>
            <a:ext cx="5256584" cy="26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4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9-08 at 2.32.35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493010"/>
            <a:ext cx="6120680" cy="456868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-99392"/>
            <a:ext cx="5076056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Reconstruction with Bamboo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7341" y="3861048"/>
            <a:ext cx="2072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</a:rPr>
              <a:t>Chorrera</a:t>
            </a:r>
            <a:r>
              <a:rPr lang="en-GB" sz="1600" b="1" dirty="0">
                <a:solidFill>
                  <a:schemeClr val="bg1"/>
                </a:solidFill>
              </a:rPr>
              <a:t>, Pedernales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74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1666528" cy="706091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>
                <a:latin typeface="Arial"/>
                <a:cs typeface="Arial"/>
              </a:rPr>
              <a:t>Mission</a:t>
            </a:r>
            <a:endParaRPr lang="en-GB" sz="2800" dirty="0">
              <a:latin typeface="Arial"/>
              <a:cs typeface="Arial"/>
            </a:endParaRPr>
          </a:p>
        </p:txBody>
      </p:sp>
      <p:pic>
        <p:nvPicPr>
          <p:cNvPr id="12" name="Picture 11" descr="ecuador-location-map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6871168" cy="4098652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881442"/>
              </p:ext>
            </p:extLst>
          </p:nvPr>
        </p:nvGraphicFramePr>
        <p:xfrm>
          <a:off x="5004048" y="1130384"/>
          <a:ext cx="4032448" cy="5394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5791"/>
                <a:gridCol w="2506657"/>
              </a:tblGrid>
              <a:tr h="305994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ACTIVITY</a:t>
                      </a:r>
                      <a:endParaRPr lang="en-US" sz="1600" dirty="0"/>
                    </a:p>
                  </a:txBody>
                  <a:tcPr/>
                </a:tc>
              </a:tr>
              <a:tr h="295085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APRIL 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EVENT OCCURS</a:t>
                      </a:r>
                      <a:endParaRPr lang="en-US" sz="1600" dirty="0"/>
                    </a:p>
                  </a:txBody>
                  <a:tcPr/>
                </a:tc>
              </a:tr>
              <a:tr h="295085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APRIL</a:t>
                      </a:r>
                      <a:r>
                        <a:rPr lang="en-GB" sz="1600" baseline="0" dirty="0" smtClean="0"/>
                        <a:t> 22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LEAD IDENTIFED</a:t>
                      </a:r>
                      <a:endParaRPr lang="en-US" sz="1600" dirty="0"/>
                    </a:p>
                  </a:txBody>
                  <a:tcPr/>
                </a:tc>
              </a:tr>
              <a:tr h="295085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MAY 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TEAM IDENTIFIED</a:t>
                      </a:r>
                      <a:endParaRPr lang="en-US" sz="1600" dirty="0"/>
                    </a:p>
                  </a:txBody>
                  <a:tcPr/>
                </a:tc>
              </a:tr>
              <a:tr h="295085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MAY 24-27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TEAM ARRIVES</a:t>
                      </a:r>
                      <a:endParaRPr lang="en-US" sz="1600" dirty="0"/>
                    </a:p>
                  </a:txBody>
                  <a:tcPr/>
                </a:tc>
              </a:tr>
              <a:tr h="50969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MAY</a:t>
                      </a:r>
                      <a:r>
                        <a:rPr lang="en-GB" sz="1600" baseline="0" dirty="0" smtClean="0"/>
                        <a:t> 28-30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MANTA</a:t>
                      </a:r>
                    </a:p>
                    <a:p>
                      <a:r>
                        <a:rPr lang="en-GB" sz="1600" dirty="0" smtClean="0"/>
                        <a:t>PORTOVIEJO</a:t>
                      </a:r>
                      <a:endParaRPr lang="en-US" sz="1600" dirty="0"/>
                    </a:p>
                  </a:txBody>
                  <a:tcPr/>
                </a:tc>
              </a:tr>
              <a:tr h="50969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MAY 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BAHIA</a:t>
                      </a:r>
                    </a:p>
                    <a:p>
                      <a:r>
                        <a:rPr lang="en-GB" sz="1600" dirty="0" smtClean="0"/>
                        <a:t>CANOA</a:t>
                      </a:r>
                    </a:p>
                  </a:txBody>
                  <a:tcPr/>
                </a:tc>
              </a:tr>
              <a:tr h="50969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JUNE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CANOA-JAMA</a:t>
                      </a:r>
                    </a:p>
                    <a:p>
                      <a:r>
                        <a:rPr lang="en-GB" sz="1600" dirty="0" smtClean="0"/>
                        <a:t>SAN ISIDRO</a:t>
                      </a:r>
                    </a:p>
                  </a:txBody>
                  <a:tcPr/>
                </a:tc>
              </a:tr>
              <a:tr h="295085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JUNE 2-3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PEDERNALES</a:t>
                      </a:r>
                    </a:p>
                  </a:txBody>
                  <a:tcPr/>
                </a:tc>
              </a:tr>
              <a:tr h="7243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JUNE 3-5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CHAMANGA</a:t>
                      </a:r>
                    </a:p>
                    <a:p>
                      <a:r>
                        <a:rPr lang="en-GB" sz="1600" dirty="0" smtClean="0"/>
                        <a:t>CANOA</a:t>
                      </a:r>
                    </a:p>
                    <a:p>
                      <a:r>
                        <a:rPr lang="en-GB" sz="1600" dirty="0" smtClean="0"/>
                        <a:t>CHONE</a:t>
                      </a:r>
                    </a:p>
                  </a:txBody>
                  <a:tcPr/>
                </a:tc>
              </a:tr>
              <a:tr h="7243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JUNE 5-9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MANTA</a:t>
                      </a:r>
                    </a:p>
                    <a:p>
                      <a:r>
                        <a:rPr lang="en-GB" sz="1600" dirty="0" smtClean="0"/>
                        <a:t>PORTOVIEJO</a:t>
                      </a:r>
                    </a:p>
                    <a:p>
                      <a:r>
                        <a:rPr lang="en-GB" sz="1600" dirty="0" smtClean="0"/>
                        <a:t>TEAM LEAVES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Screen Shot 2017-11-19 at 10.46.00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24744"/>
            <a:ext cx="4954740" cy="42484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4" y="5445224"/>
            <a:ext cx="583264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 Earthquake Engineering Field Investigation </a:t>
            </a:r>
            <a:r>
              <a:rPr lang="en-US" sz="2400" dirty="0" smtClean="0">
                <a:latin typeface="Arial"/>
                <a:cs typeface="Arial"/>
              </a:rPr>
              <a:t>Team (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EEFIT</a:t>
            </a:r>
            <a:r>
              <a:rPr lang="en-US" sz="2400" dirty="0">
                <a:latin typeface="Arial"/>
                <a:cs typeface="Arial"/>
              </a:rPr>
              <a:t>) – The Institution of Structural </a:t>
            </a:r>
            <a:r>
              <a:rPr lang="en-US" sz="2400" dirty="0" smtClean="0">
                <a:latin typeface="Arial"/>
                <a:cs typeface="Arial"/>
              </a:rPr>
              <a:t>Engineers, UK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79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1994064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Thank You!</a:t>
            </a:r>
          </a:p>
          <a:p>
            <a:pPr algn="just"/>
            <a:endParaRPr lang="en-US" sz="2400" dirty="0">
              <a:latin typeface="Arial"/>
              <a:cs typeface="Arial"/>
            </a:endParaRPr>
          </a:p>
          <a:p>
            <a:pPr algn="just"/>
            <a:endParaRPr lang="en-US" sz="2400" dirty="0" smtClean="0">
              <a:latin typeface="Arial"/>
              <a:cs typeface="Arial"/>
            </a:endParaRPr>
          </a:p>
          <a:p>
            <a:pPr algn="just"/>
            <a:r>
              <a:rPr lang="en-US" sz="2400" b="1" dirty="0" smtClean="0">
                <a:solidFill>
                  <a:srgbClr val="660066"/>
                </a:solidFill>
                <a:latin typeface="Arial"/>
                <a:cs typeface="Arial"/>
              </a:rPr>
              <a:t>Bayes Ahmed</a:t>
            </a:r>
          </a:p>
          <a:p>
            <a:pPr algn="just"/>
            <a:r>
              <a:rPr lang="en-US" sz="2400" dirty="0" smtClean="0">
                <a:latin typeface="Arial"/>
                <a:cs typeface="Arial"/>
              </a:rPr>
              <a:t>Email: </a:t>
            </a:r>
            <a:r>
              <a:rPr lang="en-US" sz="2400" dirty="0" smtClean="0">
                <a:latin typeface="Arial"/>
                <a:cs typeface="Arial"/>
                <a:hlinkClick r:id="rId2"/>
              </a:rPr>
              <a:t>bayes.ahmed@ucl.ac.uk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9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1368152" cy="706091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>
                <a:solidFill>
                  <a:srgbClr val="000000"/>
                </a:solidFill>
                <a:latin typeface="Arial"/>
                <a:cs typeface="Arial"/>
              </a:rPr>
              <a:t>Impact</a:t>
            </a:r>
            <a:endParaRPr lang="en-GB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26876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/>
                <a:cs typeface="Arial"/>
              </a:rPr>
              <a:t>At least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676 people were killed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16,600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people 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injured</a:t>
            </a:r>
            <a:r>
              <a:rPr lang="en-US" sz="2400" dirty="0" smtClean="0">
                <a:latin typeface="Arial"/>
                <a:cs typeface="Arial"/>
              </a:rPr>
              <a:t>. The President declared </a:t>
            </a:r>
            <a:r>
              <a:rPr lang="en-US" sz="2400" dirty="0">
                <a:latin typeface="Arial"/>
                <a:cs typeface="Arial"/>
              </a:rPr>
              <a:t>a state of emergency</a:t>
            </a:r>
            <a:r>
              <a:rPr lang="en-US" sz="2400" dirty="0" smtClean="0">
                <a:latin typeface="Arial"/>
                <a:cs typeface="Arial"/>
              </a:rPr>
              <a:t>; </a:t>
            </a:r>
            <a:r>
              <a:rPr lang="en-US" sz="2400" b="1" dirty="0" smtClean="0">
                <a:latin typeface="Arial"/>
                <a:cs typeface="Arial"/>
              </a:rPr>
              <a:t>13,500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b="1" dirty="0">
                <a:latin typeface="Arial"/>
                <a:cs typeface="Arial"/>
              </a:rPr>
              <a:t>military personnel and police officers </a:t>
            </a:r>
            <a:r>
              <a:rPr lang="en-US" sz="2400" dirty="0">
                <a:latin typeface="Arial"/>
                <a:cs typeface="Arial"/>
              </a:rPr>
              <a:t>were dispatched for recovery operations.</a:t>
            </a:r>
          </a:p>
        </p:txBody>
      </p:sp>
      <p:pic>
        <p:nvPicPr>
          <p:cNvPr id="4" name="Picture 3" descr="DSC_003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8712968" cy="55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1810544" cy="706091"/>
          </a:xfrm>
        </p:spPr>
        <p:txBody>
          <a:bodyPr>
            <a:normAutofit/>
          </a:bodyPr>
          <a:lstStyle/>
          <a:p>
            <a:pPr algn="l"/>
            <a:r>
              <a:rPr lang="en-GB" sz="2800" dirty="0" smtClean="0">
                <a:solidFill>
                  <a:srgbClr val="000000"/>
                </a:solidFill>
                <a:latin typeface="SansSerif" panose="00000400000000000000" pitchFamily="2" charset="2"/>
              </a:rPr>
              <a:t>Damage</a:t>
            </a:r>
            <a:endParaRPr lang="en-GB" sz="2800" dirty="0">
              <a:solidFill>
                <a:srgbClr val="000000"/>
              </a:solidFill>
              <a:latin typeface="SansSerif" panose="00000400000000000000" pitchFamily="2" charset="2"/>
            </a:endParaRPr>
          </a:p>
        </p:txBody>
      </p:sp>
      <p:pic>
        <p:nvPicPr>
          <p:cNvPr id="3" name="Picture 2" descr="DSC_010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1" y="1124744"/>
            <a:ext cx="3672408" cy="5470830"/>
          </a:xfrm>
          <a:prstGeom prst="rect">
            <a:avLst/>
          </a:prstGeom>
        </p:spPr>
      </p:pic>
      <p:pic>
        <p:nvPicPr>
          <p:cNvPr id="6" name="Picture 5" descr="DSC_007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24744"/>
            <a:ext cx="8152609" cy="5472608"/>
          </a:xfrm>
          <a:prstGeom prst="rect">
            <a:avLst/>
          </a:prstGeom>
        </p:spPr>
      </p:pic>
      <p:pic>
        <p:nvPicPr>
          <p:cNvPr id="9" name="Picture 8" descr="DSC_006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06234"/>
            <a:ext cx="8287456" cy="55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288032" y="188640"/>
            <a:ext cx="4644008" cy="71936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GB" sz="2800" cap="none" dirty="0" smtClean="0">
                <a:solidFill>
                  <a:srgbClr val="000000"/>
                </a:solidFill>
                <a:latin typeface="Arial"/>
                <a:cs typeface="Arial"/>
              </a:rPr>
              <a:t>Rehabilitation and Post-Earthquake Crisis Management</a:t>
            </a:r>
            <a:endParaRPr lang="en-GB" sz="2800" cap="none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4294967295"/>
          </p:nvPr>
        </p:nvSpPr>
        <p:spPr>
          <a:xfrm>
            <a:off x="216024" y="1412875"/>
            <a:ext cx="4067944" cy="2736850"/>
          </a:xfrm>
        </p:spPr>
        <p:txBody>
          <a:bodyPr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Conduct 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qualitative observations </a:t>
            </a:r>
            <a:r>
              <a:rPr lang="en-GB" sz="2400" b="1" dirty="0" smtClean="0">
                <a:solidFill>
                  <a:schemeClr val="tx1"/>
                </a:solidFill>
                <a:latin typeface="Arial"/>
                <a:cs typeface="Arial"/>
              </a:rPr>
              <a:t>on the shelter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Conduct preliminary </a:t>
            </a: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interviews</a:t>
            </a:r>
            <a:endParaRPr lang="en-GB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Design a questionnaire on site adapted to the local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Total </a:t>
            </a:r>
            <a:r>
              <a:rPr lang="en-GB" sz="2400" dirty="0" smtClean="0">
                <a:solidFill>
                  <a:schemeClr val="tx1"/>
                </a:solidFill>
                <a:latin typeface="Arial"/>
                <a:cs typeface="Arial"/>
              </a:rPr>
              <a:t>of </a:t>
            </a:r>
            <a:r>
              <a:rPr lang="en-GB" sz="2400" b="1" dirty="0" smtClean="0">
                <a:solidFill>
                  <a:srgbClr val="0000FF"/>
                </a:solidFill>
                <a:latin typeface="Arial"/>
                <a:cs typeface="Arial"/>
              </a:rPr>
              <a:t>120 families surveyed</a:t>
            </a:r>
          </a:p>
        </p:txBody>
      </p:sp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975" y="1124744"/>
            <a:ext cx="4636513" cy="555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29992" y="1196752"/>
            <a:ext cx="169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PORTOVIEJO</a:t>
            </a:r>
            <a:endParaRPr lang="en-US" sz="1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98584" y="2903891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CANOA</a:t>
            </a:r>
            <a:endParaRPr lang="en-US" sz="1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8264" y="4838963"/>
            <a:ext cx="169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PEDERNALES</a:t>
            </a:r>
            <a:endParaRPr lang="en-US" sz="1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oa_albergues_orto_a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68" y="1310114"/>
            <a:ext cx="7491256" cy="514322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5868144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Canoa Temporary Housing Plans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73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13288"/>
            <a:ext cx="7751846" cy="4608000"/>
          </a:xfrm>
          <a:prstGeom prst="rect">
            <a:avLst/>
          </a:prstGeom>
        </p:spPr>
      </p:pic>
      <p:pic>
        <p:nvPicPr>
          <p:cNvPr id="3" name="Picture 2" descr="2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13288"/>
            <a:ext cx="7751846" cy="460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07504" y="44624"/>
            <a:ext cx="4572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Before &amp; After Scenarios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85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131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63" y="1413288"/>
            <a:ext cx="6864592" cy="4608000"/>
          </a:xfrm>
          <a:prstGeom prst="rect">
            <a:avLst/>
          </a:prstGeom>
        </p:spPr>
      </p:pic>
      <p:pic>
        <p:nvPicPr>
          <p:cNvPr id="6" name="Picture 5" descr="DSC_0021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63" y="1413288"/>
            <a:ext cx="6864593" cy="4608000"/>
          </a:xfrm>
          <a:prstGeom prst="rect">
            <a:avLst/>
          </a:prstGeom>
        </p:spPr>
      </p:pic>
      <p:pic>
        <p:nvPicPr>
          <p:cNvPr id="7" name="Picture 6" descr="DSC_0024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63" y="1413288"/>
            <a:ext cx="6864593" cy="4608000"/>
          </a:xfrm>
          <a:prstGeom prst="rect">
            <a:avLst/>
          </a:prstGeom>
        </p:spPr>
      </p:pic>
      <p:pic>
        <p:nvPicPr>
          <p:cNvPr id="8" name="Picture 7" descr="DSC_0032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63" y="1413288"/>
            <a:ext cx="6864592" cy="4608000"/>
          </a:xfrm>
          <a:prstGeom prst="rect">
            <a:avLst/>
          </a:prstGeom>
        </p:spPr>
      </p:pic>
      <p:pic>
        <p:nvPicPr>
          <p:cNvPr id="10" name="Picture 9" descr="DSC_0256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763" y="1413288"/>
            <a:ext cx="6864593" cy="460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3275856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Camp Facilities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67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58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13288"/>
            <a:ext cx="6864593" cy="4608000"/>
          </a:xfrm>
          <a:prstGeom prst="rect">
            <a:avLst/>
          </a:prstGeom>
        </p:spPr>
      </p:pic>
      <p:pic>
        <p:nvPicPr>
          <p:cNvPr id="3" name="Picture 2" descr="DSC_0283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13288"/>
            <a:ext cx="6864593" cy="4608000"/>
          </a:xfrm>
          <a:prstGeom prst="rect">
            <a:avLst/>
          </a:prstGeom>
        </p:spPr>
      </p:pic>
      <p:pic>
        <p:nvPicPr>
          <p:cNvPr id="4" name="Picture 3" descr="DSC_0490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13288"/>
            <a:ext cx="6864593" cy="4608000"/>
          </a:xfrm>
          <a:prstGeom prst="rect">
            <a:avLst/>
          </a:prstGeom>
        </p:spPr>
      </p:pic>
      <p:pic>
        <p:nvPicPr>
          <p:cNvPr id="9" name="Picture 8" descr="DSC_0054.jp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13288"/>
            <a:ext cx="6864593" cy="4608000"/>
          </a:xfrm>
          <a:prstGeom prst="rect">
            <a:avLst/>
          </a:prstGeom>
        </p:spPr>
      </p:pic>
      <p:pic>
        <p:nvPicPr>
          <p:cNvPr id="12" name="Picture 11" descr="DSC_0031.jp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13288"/>
            <a:ext cx="6864593" cy="460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44624"/>
            <a:ext cx="313184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sz="2800" b="0" cap="none" dirty="0" smtClean="0">
                <a:solidFill>
                  <a:schemeClr val="tx1"/>
                </a:solidFill>
                <a:latin typeface="Arial"/>
                <a:cs typeface="Arial"/>
              </a:rPr>
              <a:t>Camp Facilities</a:t>
            </a:r>
            <a:endParaRPr lang="en-GB" sz="2800" b="0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99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240</Words>
  <Application>Microsoft Macintosh PowerPoint</Application>
  <PresentationFormat>On-screen Show (4:3)</PresentationFormat>
  <Paragraphs>74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Mission</vt:lpstr>
      <vt:lpstr>Impact</vt:lpstr>
      <vt:lpstr>Damage</vt:lpstr>
      <vt:lpstr>Rehabilitation and Post-Earthquake Crisis Management</vt:lpstr>
      <vt:lpstr>Canoa Temporary Housing Plans</vt:lpstr>
      <vt:lpstr>Before &amp; After Scenarios</vt:lpstr>
      <vt:lpstr>Camp Facilities</vt:lpstr>
      <vt:lpstr>Camp Facilities</vt:lpstr>
      <vt:lpstr>Questionnaire Design</vt:lpstr>
      <vt:lpstr>Questionnaire Surveying</vt:lpstr>
      <vt:lpstr>Age &amp; Education</vt:lpstr>
      <vt:lpstr>Income &amp; Occupations</vt:lpstr>
      <vt:lpstr>Property &amp; Preparedness</vt:lpstr>
      <vt:lpstr>Dwellings</vt:lpstr>
      <vt:lpstr>Construction Material</vt:lpstr>
      <vt:lpstr>Recovery Plans</vt:lpstr>
      <vt:lpstr>Reconstruction Strategy</vt:lpstr>
      <vt:lpstr>Reconstruction with Bamboo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Escolano</dc:creator>
  <cp:lastModifiedBy>Bayes Ahmed</cp:lastModifiedBy>
  <cp:revision>74</cp:revision>
  <dcterms:created xsi:type="dcterms:W3CDTF">2016-09-26T11:10:49Z</dcterms:created>
  <dcterms:modified xsi:type="dcterms:W3CDTF">2017-11-20T12:54:49Z</dcterms:modified>
</cp:coreProperties>
</file>