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11" r:id="rId3"/>
    <p:sldId id="289" r:id="rId4"/>
    <p:sldId id="312" r:id="rId5"/>
    <p:sldId id="290" r:id="rId6"/>
    <p:sldId id="292" r:id="rId7"/>
    <p:sldId id="314" r:id="rId8"/>
    <p:sldId id="313" r:id="rId9"/>
    <p:sldId id="316" r:id="rId10"/>
    <p:sldId id="315" r:id="rId11"/>
    <p:sldId id="319" r:id="rId12"/>
    <p:sldId id="318" r:id="rId13"/>
    <p:sldId id="317" r:id="rId14"/>
    <p:sldId id="320" r:id="rId15"/>
    <p:sldId id="321" r:id="rId16"/>
    <p:sldId id="322" r:id="rId17"/>
    <p:sldId id="323" r:id="rId18"/>
    <p:sldId id="325" r:id="rId19"/>
    <p:sldId id="326" r:id="rId20"/>
    <p:sldId id="324" r:id="rId21"/>
    <p:sldId id="327" r:id="rId22"/>
    <p:sldId id="328" r:id="rId23"/>
    <p:sldId id="329" r:id="rId24"/>
    <p:sldId id="330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8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7C3BE-01CC-B541-BC22-230BC0E5B694}" type="datetimeFigureOut">
              <a:rPr lang="en-US" smtClean="0"/>
              <a:t>4/19/16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D1CCD-BFE5-0F4E-95C2-C82D3595D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10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11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12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14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15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17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18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19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969C92-3AD6-244D-9E0D-145AA0B7DCFC}" type="slidenum">
              <a:rPr lang="en-GB" sz="1200">
                <a:cs typeface="Arial" charset="0"/>
              </a:rPr>
              <a:pPr eaLnBrk="1" hangingPunct="1"/>
              <a:t>2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20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21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22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23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4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12FC4A-8F5E-204D-A47A-89A07D8C17CE}" type="slidenum">
              <a:rPr lang="en-GB" sz="1200">
                <a:cs typeface="Arial" charset="0"/>
              </a:rPr>
              <a:pPr eaLnBrk="1" hangingPunct="1"/>
              <a:t>5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7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8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1E87B6-6BBB-0644-90AB-AA210BAA6600}" type="slidenum">
              <a:rPr lang="en-GB" sz="1200">
                <a:cs typeface="Arial" charset="0"/>
              </a:rPr>
              <a:pPr eaLnBrk="1" hangingPunct="1"/>
              <a:t>9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602D-7C1B-A34F-9E5C-0E6318154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C3BA-601B-4844-B062-E97B1C887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4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4E6AD-AC8A-FD48-81AE-50C1478906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0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9F82C-D378-9D4C-B771-9E8CCBA0B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9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88126-1F8A-2841-A928-ABD20CA94F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9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67354-DB3D-AC4D-8465-596DEFA19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46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15EE-0554-AA4C-BF17-56291E4F12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1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83071-7010-E943-929B-EBAF5DFEED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251BA-E4A9-B748-AF59-E76FFDB9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64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D903E-B560-D44A-A7A3-2EEA771ECA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4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92F2-2584-F943-B77D-545C23ED64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2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C5E69-A7F2-B744-9936-B1DCDBE0C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6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BB9419-1767-2849-B8D6-FD88537DB04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6.wdp"/><Relationship Id="rId5" Type="http://schemas.openxmlformats.org/officeDocument/2006/relationships/image" Target="../media/image10.jpeg"/><Relationship Id="rId6" Type="http://schemas.microsoft.com/office/2007/relationships/hdphoto" Target="../media/hdphoto7.wdp"/><Relationship Id="rId7" Type="http://schemas.openxmlformats.org/officeDocument/2006/relationships/image" Target="../media/image11.jpeg"/><Relationship Id="rId8" Type="http://schemas.microsoft.com/office/2007/relationships/hdphoto" Target="../media/hdphoto8.wdp"/><Relationship Id="rId9" Type="http://schemas.openxmlformats.org/officeDocument/2006/relationships/image" Target="../media/image12.jpeg"/><Relationship Id="rId10" Type="http://schemas.microsoft.com/office/2007/relationships/hdphoto" Target="../media/hdphoto9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0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1.wdp"/><Relationship Id="rId5" Type="http://schemas.openxmlformats.org/officeDocument/2006/relationships/image" Target="../media/image15.jpeg"/><Relationship Id="rId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3.wdp"/><Relationship Id="rId5" Type="http://schemas.openxmlformats.org/officeDocument/2006/relationships/image" Target="../media/image18.jpeg"/><Relationship Id="rId6" Type="http://schemas.microsoft.com/office/2007/relationships/hdphoto" Target="../media/hdphoto1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15.wdp"/><Relationship Id="rId5" Type="http://schemas.openxmlformats.org/officeDocument/2006/relationships/image" Target="../media/image22.jpeg"/><Relationship Id="rId6" Type="http://schemas.microsoft.com/office/2007/relationships/hdphoto" Target="../media/hdphoto16.wdp"/><Relationship Id="rId7" Type="http://schemas.openxmlformats.org/officeDocument/2006/relationships/image" Target="../media/image23.jpeg"/><Relationship Id="rId8" Type="http://schemas.microsoft.com/office/2007/relationships/hdphoto" Target="../media/hdphoto17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18.wdp"/><Relationship Id="rId5" Type="http://schemas.openxmlformats.org/officeDocument/2006/relationships/image" Target="../media/image26.jpeg"/><Relationship Id="rId6" Type="http://schemas.microsoft.com/office/2007/relationships/hdphoto" Target="../media/hdphoto19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20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microsoft.com/office/2007/relationships/hdphoto" Target="../media/hdphoto2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3.wdp"/><Relationship Id="rId5" Type="http://schemas.openxmlformats.org/officeDocument/2006/relationships/image" Target="../media/image7.jpeg"/><Relationship Id="rId6" Type="http://schemas.microsoft.com/office/2007/relationships/hdphoto" Target="../media/hdphoto4.wdp"/><Relationship Id="rId7" Type="http://schemas.openxmlformats.org/officeDocument/2006/relationships/image" Target="../media/image8.jpe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Welcome to the Presentation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1255693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800" b="1" cap="all" dirty="0" smtClean="0">
                <a:solidFill>
                  <a:srgbClr val="0000FF"/>
                </a:solidFill>
              </a:rPr>
              <a:t>Vulnerability 2 resilience</a:t>
            </a:r>
          </a:p>
          <a:p>
            <a:pPr algn="ctr"/>
            <a:r>
              <a:rPr lang="en-GB" sz="2800" b="1" cap="all" smtClean="0">
                <a:solidFill>
                  <a:srgbClr val="0000FF"/>
                </a:solidFill>
              </a:rPr>
              <a:t>- </a:t>
            </a:r>
            <a:r>
              <a:rPr lang="en-GB" sz="2800" b="1" cap="all" smtClean="0">
                <a:solidFill>
                  <a:srgbClr val="0000FF"/>
                </a:solidFill>
              </a:rPr>
              <a:t>Bangladesh</a:t>
            </a:r>
            <a:endParaRPr lang="en-US" sz="2800" b="1" cap="all" dirty="0">
              <a:solidFill>
                <a:srgbClr val="0000FF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2766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/>
            </a:r>
            <a:br>
              <a:rPr lang="en-US" altLang="zh-CN" sz="2400" b="1" dirty="0" smtClean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en-US" altLang="zh-CN" sz="2400" b="1" dirty="0" smtClean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/>
            </a:r>
            <a:br>
              <a:rPr lang="en-US" altLang="zh-CN" sz="2400" b="1" dirty="0" smtClean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altLang="zh-CN" sz="2400" b="1" dirty="0" smtClean="0">
              <a:solidFill>
                <a:srgbClr val="000000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 smtClean="0">
              <a:solidFill>
                <a:srgbClr val="000000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 smtClean="0">
              <a:solidFill>
                <a:srgbClr val="130AC6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 smtClean="0">
              <a:solidFill>
                <a:srgbClr val="130AC6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latin typeface="Arial" charset="0"/>
                <a:ea typeface="SimSun" charset="0"/>
                <a:cs typeface="SimSun" charset="0"/>
              </a:rPr>
              <a:t>Presented by-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008000"/>
                </a:solidFill>
                <a:latin typeface="Arial" charset="0"/>
                <a:ea typeface="SimSun" charset="0"/>
                <a:cs typeface="SimSun" charset="0"/>
              </a:rPr>
              <a:t>Bayes Ahmed </a:t>
            </a:r>
            <a:endParaRPr lang="en-US" sz="2400" b="1" dirty="0" smtClean="0">
              <a:solidFill>
                <a:srgbClr val="008000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C1C1D"/>
                </a:solidFill>
                <a:latin typeface="Arial" charset="0"/>
                <a:ea typeface="SimSun" charset="0"/>
                <a:cs typeface="SimSun" charset="0"/>
              </a:rPr>
              <a:t>University College London (UCL)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C1C1D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i="1" dirty="0" smtClean="0">
              <a:solidFill>
                <a:srgbClr val="000000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i="1" dirty="0" smtClean="0">
              <a:solidFill>
                <a:srgbClr val="800000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rPr>
              <a:t>19 April 2016</a:t>
            </a:r>
            <a:endParaRPr lang="en-US" i="1" dirty="0" smtClean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BRC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00" y="5943600"/>
            <a:ext cx="2679700" cy="571500"/>
          </a:xfrm>
          <a:prstGeom prst="rect">
            <a:avLst/>
          </a:prstGeom>
        </p:spPr>
      </p:pic>
      <p:pic>
        <p:nvPicPr>
          <p:cNvPr id="4" name="Picture 3" descr="standal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5851144"/>
            <a:ext cx="2133599" cy="6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0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/>
      <p:bldP spid="21506" grpId="0" animBg="1"/>
      <p:bldP spid="21507" grpId="0" animBg="1"/>
      <p:bldP spid="21508" grpId="0" animBg="1"/>
      <p:bldP spid="4404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Study Area</a:t>
            </a:r>
          </a:p>
        </p:txBody>
      </p:sp>
      <p:pic>
        <p:nvPicPr>
          <p:cNvPr id="2" name="Picture 1" descr="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685800"/>
            <a:ext cx="8001000" cy="5641262"/>
          </a:xfrm>
          <a:prstGeom prst="rect">
            <a:avLst/>
          </a:prstGeom>
        </p:spPr>
      </p:pic>
      <p:pic>
        <p:nvPicPr>
          <p:cNvPr id="4" name="Picture 3" descr="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609600"/>
            <a:ext cx="8597537" cy="5867400"/>
          </a:xfrm>
          <a:prstGeom prst="rect">
            <a:avLst/>
          </a:prstGeom>
        </p:spPr>
      </p:pic>
      <p:pic>
        <p:nvPicPr>
          <p:cNvPr id="5" name="Picture 4" descr="2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28" y="609600"/>
            <a:ext cx="8800372" cy="5943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" y="590586"/>
            <a:ext cx="8839200" cy="5962613"/>
            <a:chOff x="152400" y="590586"/>
            <a:chExt cx="8839200" cy="5962613"/>
          </a:xfrm>
        </p:grpSpPr>
        <p:pic>
          <p:nvPicPr>
            <p:cNvPr id="3" name="Picture 2" descr="6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590586"/>
              <a:ext cx="8839200" cy="59626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48400" y="685800"/>
              <a:ext cx="18948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Flood- 2014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6810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V2R Project Activities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685800"/>
            <a:ext cx="8458200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V2R project consists of </a:t>
            </a:r>
            <a:r>
              <a:rPr lang="en-GB" sz="2400" b="1" dirty="0"/>
              <a:t>three major sub-components</a:t>
            </a:r>
            <a:r>
              <a:rPr lang="en-GB" sz="2400" dirty="0"/>
              <a:t>: </a:t>
            </a:r>
            <a:endParaRPr lang="en-US" sz="2400" dirty="0"/>
          </a:p>
          <a:p>
            <a:pPr marL="1257300" lvl="2" indent="-342900" algn="just">
              <a:buFont typeface="Arial"/>
              <a:buChar char="•"/>
            </a:pPr>
            <a:r>
              <a:rPr lang="en-GB" sz="2400" b="1" dirty="0"/>
              <a:t>Livelihood,</a:t>
            </a:r>
            <a:endParaRPr lang="en-US" sz="2400" b="1" dirty="0"/>
          </a:p>
          <a:p>
            <a:pPr marL="1257300" lvl="2" indent="-342900" algn="just">
              <a:buFont typeface="Arial"/>
              <a:buChar char="•"/>
            </a:pPr>
            <a:r>
              <a:rPr lang="en-GB" sz="2400" b="1" dirty="0"/>
              <a:t>Water, Sanitation and Hygiene (WASH); and</a:t>
            </a:r>
            <a:endParaRPr lang="en-US" sz="2400" b="1" dirty="0"/>
          </a:p>
          <a:p>
            <a:pPr marL="1257300" lvl="2" indent="-342900" algn="just">
              <a:buFont typeface="Arial"/>
              <a:buChar char="•"/>
            </a:pPr>
            <a:r>
              <a:rPr lang="en-GB" sz="2400" b="1" dirty="0"/>
              <a:t>DRR.</a:t>
            </a:r>
            <a:endParaRPr lang="en-US" sz="2400" b="1" dirty="0"/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Under </a:t>
            </a:r>
            <a:r>
              <a:rPr lang="en-GB" sz="2400" dirty="0"/>
              <a:t>the sub-components a range of activities were carried out: e.g. </a:t>
            </a:r>
            <a:r>
              <a:rPr lang="en-GB" sz="2400" b="1" dirty="0"/>
              <a:t>cash for work </a:t>
            </a:r>
            <a:r>
              <a:rPr lang="en-GB" sz="2400" dirty="0"/>
              <a:t>(for </a:t>
            </a:r>
            <a:r>
              <a:rPr lang="en-GB" sz="2400" dirty="0" smtClean="0"/>
              <a:t>construction of </a:t>
            </a:r>
            <a:r>
              <a:rPr lang="en-GB" sz="2400" dirty="0"/>
              <a:t>community access road), cash for starting</a:t>
            </a:r>
            <a:r>
              <a:rPr lang="en-GB" sz="2400" b="1" dirty="0"/>
              <a:t> poultry, fishery, vegetation and grocery business</a:t>
            </a:r>
            <a:r>
              <a:rPr lang="en-GB" sz="2400" dirty="0"/>
              <a:t>; and buying animals, </a:t>
            </a:r>
            <a:r>
              <a:rPr lang="en-GB" sz="2400" b="1" dirty="0"/>
              <a:t>sewing machine</a:t>
            </a:r>
            <a:r>
              <a:rPr lang="en-GB" sz="2400" dirty="0"/>
              <a:t> etc.; establishment of </a:t>
            </a:r>
            <a:r>
              <a:rPr lang="en-GB" sz="2400" b="1" dirty="0"/>
              <a:t>sanitary latrine and tube-wells, provided safety equipment</a:t>
            </a:r>
            <a:r>
              <a:rPr lang="en-GB" sz="2400" dirty="0"/>
              <a:t> for the fishermen etc. </a:t>
            </a:r>
            <a:r>
              <a:rPr lang="en-GB" sz="2400" dirty="0" smtClean="0"/>
              <a:t>Technical </a:t>
            </a:r>
            <a:r>
              <a:rPr lang="en-GB" sz="2400" dirty="0"/>
              <a:t>and market access trainings were provided to all producer groups with respect to their particular specialism. Other </a:t>
            </a:r>
            <a:r>
              <a:rPr lang="en-GB" sz="2400" b="1" dirty="0"/>
              <a:t>workshops and training </a:t>
            </a:r>
            <a:r>
              <a:rPr lang="en-GB" sz="2400" dirty="0"/>
              <a:t>were conducted to enhance the </a:t>
            </a:r>
            <a:r>
              <a:rPr lang="en-GB" sz="2400" dirty="0" smtClean="0"/>
              <a:t>capacity.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82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Surveying Method</a:t>
            </a:r>
          </a:p>
        </p:txBody>
      </p:sp>
      <p:pic>
        <p:nvPicPr>
          <p:cNvPr id="6" name="Picture 5" descr="3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2000"/>
            <a:ext cx="8882526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4074617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A total of </a:t>
            </a:r>
            <a:r>
              <a:rPr lang="en-GB" sz="2400" b="1" dirty="0"/>
              <a:t>90 households (i.e. 10% sampling </a:t>
            </a:r>
            <a:r>
              <a:rPr lang="en-GB" sz="2400" dirty="0"/>
              <a:t>and 45 from each community) were surveyed </a:t>
            </a:r>
            <a:r>
              <a:rPr lang="en-GB" sz="2400" dirty="0" smtClean="0"/>
              <a:t>using </a:t>
            </a:r>
            <a:r>
              <a:rPr lang="en-GB" sz="2400" dirty="0"/>
              <a:t>stratified random sampling </a:t>
            </a:r>
            <a:r>
              <a:rPr lang="en-GB" sz="2400" dirty="0" smtClean="0"/>
              <a:t>method. In </a:t>
            </a:r>
            <a:r>
              <a:rPr lang="en-GB" sz="2400" dirty="0"/>
              <a:t>addition, </a:t>
            </a:r>
            <a:r>
              <a:rPr lang="en-GB" sz="2400" b="1" dirty="0"/>
              <a:t>community-based focus group discussions </a:t>
            </a:r>
            <a:r>
              <a:rPr lang="en-GB" sz="2400" dirty="0"/>
              <a:t> were conducted </a:t>
            </a:r>
            <a:r>
              <a:rPr lang="en-GB" sz="2400" dirty="0" smtClean="0"/>
              <a:t>in </a:t>
            </a:r>
            <a:r>
              <a:rPr lang="en-GB" sz="2400" dirty="0"/>
              <a:t>each community to collect generalized information about the project intervention and get ideas on non-monetary/ indirect benefits</a:t>
            </a:r>
            <a:r>
              <a:rPr lang="en-GB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82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Results – Highlights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09685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Average </a:t>
            </a:r>
            <a:r>
              <a:rPr lang="en-GB" sz="2400" b="1" dirty="0"/>
              <a:t>family size = </a:t>
            </a:r>
            <a:r>
              <a:rPr lang="en-GB" sz="2400" b="1" dirty="0" smtClean="0"/>
              <a:t>4</a:t>
            </a:r>
            <a:endParaRPr lang="en-US" sz="2400" b="1" dirty="0"/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We performed a </a:t>
            </a:r>
            <a:r>
              <a:rPr lang="en-GB" sz="2400" b="1" dirty="0" smtClean="0"/>
              <a:t>before and after scenario analysis (2013-2016) considering 35 parameters of changes</a:t>
            </a:r>
            <a:r>
              <a:rPr lang="en-GB" sz="2400" dirty="0" smtClean="0"/>
              <a:t>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Number </a:t>
            </a:r>
            <a:r>
              <a:rPr lang="en-GB" sz="2400" b="1" dirty="0"/>
              <a:t>of school going pupil has increased by 55.22</a:t>
            </a:r>
            <a:r>
              <a:rPr lang="en-GB" sz="2400" b="1" dirty="0" smtClean="0"/>
              <a:t>%</a:t>
            </a:r>
            <a:r>
              <a:rPr lang="en-GB" sz="2400" dirty="0" smtClean="0"/>
              <a:t>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b="1" dirty="0" smtClean="0"/>
              <a:t>Secondary </a:t>
            </a:r>
            <a:r>
              <a:rPr lang="en-GB" sz="2400" b="1" dirty="0"/>
              <a:t>earning sources </a:t>
            </a:r>
            <a:r>
              <a:rPr lang="en-GB" sz="2400" dirty="0"/>
              <a:t>have increased dramatically (</a:t>
            </a:r>
            <a:r>
              <a:rPr lang="en-GB" sz="2400" b="1" dirty="0"/>
              <a:t>67.77%</a:t>
            </a:r>
            <a:r>
              <a:rPr lang="en-GB" sz="2400" dirty="0"/>
              <a:t>)</a:t>
            </a:r>
            <a:r>
              <a:rPr lang="en-US" sz="2400" dirty="0"/>
              <a:t> </a:t>
            </a:r>
            <a:r>
              <a:rPr lang="en-US" sz="2400" dirty="0" smtClean="0"/>
              <a:t>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The </a:t>
            </a:r>
            <a:r>
              <a:rPr lang="en-GB" sz="2400" b="1" dirty="0"/>
              <a:t>total value of household assets and agricultural products </a:t>
            </a:r>
            <a:r>
              <a:rPr lang="en-GB" sz="2400" dirty="0"/>
              <a:t>has </a:t>
            </a:r>
            <a:r>
              <a:rPr lang="en-GB" sz="2400" b="1" dirty="0"/>
              <a:t>increased 222.65</a:t>
            </a:r>
            <a:r>
              <a:rPr lang="en-GB" sz="2400" b="1" dirty="0" smtClean="0"/>
              <a:t>%</a:t>
            </a:r>
            <a:r>
              <a:rPr lang="en-GB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544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Results – Highlights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1353"/>
            <a:ext cx="883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40% of households </a:t>
            </a:r>
            <a:r>
              <a:rPr lang="en-GB" sz="2400" dirty="0"/>
              <a:t>are now (in 2016) earning within the range of </a:t>
            </a:r>
            <a:r>
              <a:rPr lang="en-GB" sz="2400" b="1" dirty="0" smtClean="0"/>
              <a:t>£55 - £80 </a:t>
            </a:r>
            <a:r>
              <a:rPr lang="en-GB" sz="2400" dirty="0"/>
              <a:t>that was only </a:t>
            </a:r>
            <a:r>
              <a:rPr lang="en-GB" sz="2400" b="1" dirty="0"/>
              <a:t>8.89%</a:t>
            </a:r>
            <a:r>
              <a:rPr lang="en-GB" sz="2400" dirty="0"/>
              <a:t> back in </a:t>
            </a:r>
            <a:r>
              <a:rPr lang="en-GB" sz="2400" dirty="0" smtClean="0"/>
              <a:t>2013.</a:t>
            </a:r>
          </a:p>
          <a:p>
            <a:pPr algn="just"/>
            <a:endParaRPr lang="en-US" sz="2400" dirty="0"/>
          </a:p>
          <a:p>
            <a:pPr algn="just"/>
            <a:r>
              <a:rPr lang="en-GB" sz="2400" dirty="0"/>
              <a:t>Most of them (</a:t>
            </a:r>
            <a:r>
              <a:rPr lang="en-GB" sz="2400" b="1" dirty="0"/>
              <a:t>63.33%</a:t>
            </a:r>
            <a:r>
              <a:rPr lang="en-GB" sz="2400" dirty="0"/>
              <a:t>) now go to the </a:t>
            </a:r>
            <a:r>
              <a:rPr lang="en-GB" sz="2400" b="1" dirty="0"/>
              <a:t>Govt. line departments </a:t>
            </a:r>
            <a:r>
              <a:rPr lang="en-GB" sz="2400" dirty="0"/>
              <a:t>for advice on agriculture, livestock and fisheries etc. This figure was only </a:t>
            </a:r>
            <a:r>
              <a:rPr lang="en-GB" sz="2400" b="1" dirty="0"/>
              <a:t>4.44% in 2013</a:t>
            </a:r>
            <a:r>
              <a:rPr lang="en-GB" sz="2400" dirty="0"/>
              <a:t>. </a:t>
            </a:r>
            <a:endParaRPr lang="en-GB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b="1" dirty="0"/>
              <a:t>87.78% households own a sanitary latrine </a:t>
            </a:r>
            <a:r>
              <a:rPr lang="en-GB" sz="2400" dirty="0"/>
              <a:t>and the rest use shared latrine. In 2013, only </a:t>
            </a:r>
            <a:r>
              <a:rPr lang="en-GB" sz="2400" b="1" dirty="0"/>
              <a:t>42.22%</a:t>
            </a:r>
            <a:r>
              <a:rPr lang="en-GB" sz="2400" dirty="0"/>
              <a:t> households had latrines and mostly (remaining 43.61%) used to defecate </a:t>
            </a:r>
            <a:r>
              <a:rPr lang="en-GB" sz="2400" dirty="0" smtClean="0"/>
              <a:t>openly.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b="1" dirty="0"/>
              <a:t>85.56% </a:t>
            </a:r>
            <a:r>
              <a:rPr lang="en-GB" sz="2400" dirty="0"/>
              <a:t>of households dispose of their </a:t>
            </a:r>
            <a:r>
              <a:rPr lang="en-GB" sz="2400" b="1" dirty="0"/>
              <a:t>household waste in refuse pit</a:t>
            </a:r>
            <a:r>
              <a:rPr lang="en-GB" sz="2400" dirty="0"/>
              <a:t>. The figure was only </a:t>
            </a:r>
            <a:r>
              <a:rPr lang="en-GB" sz="2400" b="1" dirty="0" smtClean="0"/>
              <a:t>2.22</a:t>
            </a:r>
            <a:r>
              <a:rPr lang="en-GB" sz="2400" b="1" dirty="0"/>
              <a:t>%</a:t>
            </a:r>
            <a:r>
              <a:rPr lang="en-GB" sz="2400" dirty="0"/>
              <a:t> in 2013. </a:t>
            </a:r>
            <a:r>
              <a:rPr lang="en-GB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285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Results – Highlights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962085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75.82%</a:t>
            </a:r>
            <a:r>
              <a:rPr lang="en-GB" sz="2400" dirty="0"/>
              <a:t> of households confirmed that there are </a:t>
            </a:r>
            <a:r>
              <a:rPr lang="en-GB" sz="2400" b="1" dirty="0"/>
              <a:t>not facing any water-borne diseases</a:t>
            </a:r>
            <a:r>
              <a:rPr lang="en-GB" sz="2400" dirty="0"/>
              <a:t> anymore that was only </a:t>
            </a:r>
            <a:r>
              <a:rPr lang="en-GB" sz="2400" b="1" dirty="0"/>
              <a:t>20.41%</a:t>
            </a:r>
            <a:r>
              <a:rPr lang="en-GB" sz="2400" dirty="0"/>
              <a:t> in </a:t>
            </a:r>
            <a:r>
              <a:rPr lang="en-GB" sz="2400" dirty="0" smtClean="0"/>
              <a:t>2013.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88.89</a:t>
            </a:r>
            <a:r>
              <a:rPr lang="en-GB" sz="2400" dirty="0"/>
              <a:t>% of households were affected by disasters in the past 3 </a:t>
            </a:r>
            <a:r>
              <a:rPr lang="en-GB" sz="2400" dirty="0" smtClean="0"/>
              <a:t>years.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b="1" dirty="0"/>
              <a:t>98.89%</a:t>
            </a:r>
            <a:r>
              <a:rPr lang="en-GB" sz="2400" dirty="0"/>
              <a:t> of households now </a:t>
            </a:r>
            <a:r>
              <a:rPr lang="en-GB" sz="2400" b="1" dirty="0"/>
              <a:t>get early warnings </a:t>
            </a:r>
            <a:r>
              <a:rPr lang="en-GB" sz="2400" dirty="0"/>
              <a:t>for all the disasters. This figure was 73.33% in 2013 (i.e. </a:t>
            </a:r>
            <a:r>
              <a:rPr lang="en-GB" sz="2400" b="1" dirty="0"/>
              <a:t>25.56% increment</a:t>
            </a:r>
            <a:r>
              <a:rPr lang="en-GB" sz="2400" dirty="0" smtClean="0"/>
              <a:t>). </a:t>
            </a:r>
            <a:r>
              <a:rPr lang="en-GB" sz="2400" dirty="0"/>
              <a:t>Now the community people are mostly getting reliable warnings (</a:t>
            </a:r>
            <a:r>
              <a:rPr lang="en-GB" sz="2400" b="1" dirty="0"/>
              <a:t>48.18%</a:t>
            </a:r>
            <a:r>
              <a:rPr lang="en-GB" sz="2400" dirty="0"/>
              <a:t>) from the </a:t>
            </a:r>
            <a:r>
              <a:rPr lang="en-GB" sz="2400" b="1" dirty="0" smtClean="0"/>
              <a:t>CDMC </a:t>
            </a:r>
            <a:r>
              <a:rPr lang="en-GB" sz="2400" b="1" dirty="0"/>
              <a:t>committee. </a:t>
            </a:r>
            <a:endParaRPr lang="en-GB" sz="2400" b="1" dirty="0" smtClean="0"/>
          </a:p>
          <a:p>
            <a:pPr algn="just"/>
            <a:endParaRPr lang="en-GB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788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Results – Highlights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821353"/>
            <a:ext cx="7924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After getting early </a:t>
            </a:r>
            <a:r>
              <a:rPr lang="en-GB" sz="2400" dirty="0" smtClean="0"/>
              <a:t>warnings: </a:t>
            </a:r>
          </a:p>
          <a:p>
            <a:pPr algn="just"/>
            <a:endParaRPr lang="en-GB" sz="2400" b="1" dirty="0"/>
          </a:p>
          <a:p>
            <a:pPr algn="just"/>
            <a:r>
              <a:rPr lang="en-GB" sz="2400" b="1" dirty="0" smtClean="0"/>
              <a:t>73.33</a:t>
            </a:r>
            <a:r>
              <a:rPr lang="en-GB" sz="2400" b="1" dirty="0"/>
              <a:t>%</a:t>
            </a:r>
            <a:r>
              <a:rPr lang="en-GB" sz="2400" dirty="0"/>
              <a:t> households go to nearby </a:t>
            </a:r>
            <a:r>
              <a:rPr lang="en-GB" sz="2400" b="1" dirty="0"/>
              <a:t>cyclone shelters </a:t>
            </a:r>
            <a:r>
              <a:rPr lang="en-GB" sz="2400" dirty="0"/>
              <a:t>(i.e. 17.77% increment), </a:t>
            </a:r>
            <a:r>
              <a:rPr lang="en-GB" sz="2400" dirty="0" smtClean="0"/>
              <a:t>13.33</a:t>
            </a:r>
            <a:r>
              <a:rPr lang="en-GB" sz="2400" dirty="0"/>
              <a:t>% go to </a:t>
            </a:r>
            <a:r>
              <a:rPr lang="en-GB" sz="2400" b="1" dirty="0"/>
              <a:t>well-constructed public schools</a:t>
            </a:r>
            <a:r>
              <a:rPr lang="en-GB" sz="2400" dirty="0"/>
              <a:t> (6.66% increment), and </a:t>
            </a:r>
            <a:r>
              <a:rPr lang="en-GB" sz="2400" b="1" dirty="0"/>
              <a:t>13.33%</a:t>
            </a:r>
            <a:r>
              <a:rPr lang="en-GB" sz="2400" dirty="0"/>
              <a:t> take shelter in </a:t>
            </a:r>
            <a:r>
              <a:rPr lang="en-GB" sz="2400" b="1" dirty="0"/>
              <a:t>raised plinths </a:t>
            </a:r>
            <a:r>
              <a:rPr lang="en-GB" sz="2400" dirty="0"/>
              <a:t>(was 0% in 2013). </a:t>
            </a:r>
            <a:endParaRPr lang="en-GB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Previously</a:t>
            </a:r>
            <a:r>
              <a:rPr lang="en-GB" sz="2400" dirty="0"/>
              <a:t>, </a:t>
            </a:r>
            <a:r>
              <a:rPr lang="en-GB" sz="2400" b="1" dirty="0"/>
              <a:t>24.44%</a:t>
            </a:r>
            <a:r>
              <a:rPr lang="en-GB" sz="2400" dirty="0"/>
              <a:t> people </a:t>
            </a:r>
            <a:r>
              <a:rPr lang="en-GB" sz="2400" b="1" dirty="0"/>
              <a:t>used to stay at home </a:t>
            </a:r>
            <a:r>
              <a:rPr lang="en-GB" sz="2400" dirty="0"/>
              <a:t>and </a:t>
            </a:r>
            <a:r>
              <a:rPr lang="en-GB" sz="2400" b="1" dirty="0"/>
              <a:t>11.11% </a:t>
            </a:r>
            <a:r>
              <a:rPr lang="en-GB" sz="2400" dirty="0"/>
              <a:t>used to go to </a:t>
            </a:r>
            <a:r>
              <a:rPr lang="en-GB" sz="2400" b="1" dirty="0"/>
              <a:t>relatives house </a:t>
            </a:r>
            <a:r>
              <a:rPr lang="en-GB" sz="2400" dirty="0"/>
              <a:t>after getting early </a:t>
            </a:r>
            <a:r>
              <a:rPr lang="en-GB" sz="2400" dirty="0" smtClean="0"/>
              <a:t>warning. Now the figure is 0%.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It </a:t>
            </a:r>
            <a:r>
              <a:rPr lang="en-GB" sz="2400" dirty="0"/>
              <a:t>means the community people are now </a:t>
            </a:r>
            <a:r>
              <a:rPr lang="en-GB" sz="2400" b="1" dirty="0"/>
              <a:t>more aware of where to take shelter in emergency situation</a:t>
            </a:r>
            <a:r>
              <a:rPr lang="en-GB" sz="2400" dirty="0"/>
              <a:t>. </a:t>
            </a:r>
            <a:endParaRPr lang="en-GB" sz="2400" dirty="0" smtClean="0"/>
          </a:p>
        </p:txBody>
      </p:sp>
      <p:pic>
        <p:nvPicPr>
          <p:cNvPr id="2" name="Picture 1" descr="7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77734"/>
            <a:ext cx="8610600" cy="5799266"/>
          </a:xfrm>
          <a:prstGeom prst="rect">
            <a:avLst/>
          </a:prstGeom>
        </p:spPr>
      </p:pic>
      <p:pic>
        <p:nvPicPr>
          <p:cNvPr id="3" name="Picture 2" descr="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609600"/>
            <a:ext cx="8610600" cy="58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Community Resilience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60960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IFRC defines resilience as, “the </a:t>
            </a:r>
            <a:r>
              <a:rPr lang="en-GB" sz="2400" b="1" dirty="0"/>
              <a:t>ability</a:t>
            </a:r>
            <a:r>
              <a:rPr lang="en-GB" sz="2400" dirty="0"/>
              <a:t> of individuals, communities, organizations or countries exposed to disasters, crises and underlying vulnerabilities </a:t>
            </a:r>
            <a:r>
              <a:rPr lang="en-GB" sz="2400" b="1" dirty="0"/>
              <a:t>to anticipate, prepare for, reduce the impact of, cope with and recover from </a:t>
            </a:r>
            <a:r>
              <a:rPr lang="en-GB" sz="2400" dirty="0"/>
              <a:t>the effects of shocks and stresses </a:t>
            </a:r>
            <a:r>
              <a:rPr lang="en-GB" sz="2400" b="1" dirty="0"/>
              <a:t>without compromising their long-term prospects</a:t>
            </a:r>
            <a:r>
              <a:rPr lang="en-GB" sz="2400" dirty="0"/>
              <a:t>.” </a:t>
            </a:r>
            <a:endParaRPr lang="en-GB" sz="2400" dirty="0" smtClean="0"/>
          </a:p>
          <a:p>
            <a:pPr algn="just"/>
            <a:endParaRPr lang="en-GB" sz="2400" dirty="0" smtClean="0"/>
          </a:p>
          <a:p>
            <a:pPr algn="just"/>
            <a:r>
              <a:rPr lang="en-GB" sz="2400" b="1" dirty="0" smtClean="0"/>
              <a:t>Six </a:t>
            </a:r>
            <a:r>
              <a:rPr lang="en-GB" sz="2400" b="1" i="1" dirty="0"/>
              <a:t>characteristics </a:t>
            </a:r>
            <a:r>
              <a:rPr lang="en-GB" sz="2400" dirty="0"/>
              <a:t>of a safe and </a:t>
            </a:r>
            <a:r>
              <a:rPr lang="en-GB" sz="2400" b="1" dirty="0"/>
              <a:t>resilient </a:t>
            </a:r>
            <a:r>
              <a:rPr lang="en-GB" sz="2400" b="1" dirty="0" smtClean="0"/>
              <a:t>community</a:t>
            </a:r>
            <a:r>
              <a:rPr lang="en-GB" sz="2400" dirty="0" smtClean="0"/>
              <a:t>: </a:t>
            </a:r>
            <a:endParaRPr lang="en-GB" sz="2400" dirty="0"/>
          </a:p>
          <a:p>
            <a:pPr algn="just"/>
            <a:endParaRPr lang="en-GB" sz="2400" dirty="0"/>
          </a:p>
        </p:txBody>
      </p:sp>
      <p:pic>
        <p:nvPicPr>
          <p:cNvPr id="2" name="Picture 1" descr="Screen Shot 2016-04-18 at 9.45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09600"/>
            <a:ext cx="5982223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18 at 9.49.19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037"/>
            <a:ext cx="9144000" cy="5306363"/>
          </a:xfrm>
          <a:prstGeom prst="rect">
            <a:avLst/>
          </a:prstGeom>
        </p:spPr>
      </p:pic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Community Resilience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715000"/>
            <a:ext cx="929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*IS = Accessible Infrastructures &amp; Services; EO = Economic Opportunities; KH = Knowledgeable, Healthy &amp; Meet Basic Needs; SC = Socially Cohesive/ Organized; NA = Managing Natural Assets; and CO = Connected. </a:t>
            </a:r>
            <a:endParaRPr lang="en-US" dirty="0"/>
          </a:p>
        </p:txBody>
      </p:sp>
      <p:pic>
        <p:nvPicPr>
          <p:cNvPr id="3" name="Picture 2" descr="Screen Shot 2016-04-18 at 9.49.37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55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6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Cost-Benefit Analysis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609600"/>
            <a:ext cx="883920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Average cost per household = 8640000/ 900 = 9,600 BDT. The BCR is calculated considering four different scenarios (increment) as follows:</a:t>
            </a:r>
            <a:endParaRPr lang="en-US" sz="2400" dirty="0"/>
          </a:p>
          <a:p>
            <a:r>
              <a:rPr lang="en-GB" sz="2400" dirty="0"/>
              <a:t>(a) Considering Household Income</a:t>
            </a:r>
            <a:endParaRPr lang="en-US" sz="2400" dirty="0"/>
          </a:p>
          <a:p>
            <a:r>
              <a:rPr lang="en-GB" sz="2400" dirty="0"/>
              <a:t>Avg. yearly income for each household = 30532.20 BDT</a:t>
            </a:r>
            <a:endParaRPr lang="en-US" sz="2400" dirty="0"/>
          </a:p>
          <a:p>
            <a:r>
              <a:rPr lang="en-GB" sz="2400" dirty="0"/>
              <a:t>BCR = 30532.2/9600 = 3.18</a:t>
            </a:r>
            <a:endParaRPr lang="en-US" sz="2400" dirty="0"/>
          </a:p>
          <a:p>
            <a:r>
              <a:rPr lang="en-GB" sz="2400" dirty="0"/>
              <a:t>(b) Considering Household Income and Savings </a:t>
            </a:r>
            <a:endParaRPr lang="en-US" sz="2400" dirty="0"/>
          </a:p>
          <a:p>
            <a:r>
              <a:rPr lang="en-GB" sz="2400" dirty="0"/>
              <a:t>Avg. yearly income for each household = 34582.86 BDT</a:t>
            </a:r>
            <a:endParaRPr lang="en-US" sz="2400" dirty="0"/>
          </a:p>
          <a:p>
            <a:r>
              <a:rPr lang="en-GB" sz="2400" dirty="0"/>
              <a:t>BCR = 34582.86/9600 = 3.60</a:t>
            </a:r>
            <a:endParaRPr lang="en-US" sz="2400" dirty="0"/>
          </a:p>
          <a:p>
            <a:r>
              <a:rPr lang="en-GB" sz="2400" dirty="0"/>
              <a:t>(c) Considering household income, savings and asset values </a:t>
            </a:r>
            <a:endParaRPr lang="en-US" sz="2400" dirty="0"/>
          </a:p>
          <a:p>
            <a:r>
              <a:rPr lang="en-GB" sz="2400" dirty="0"/>
              <a:t>Avg. yearly income for each household = 37266.92 BDT</a:t>
            </a:r>
            <a:endParaRPr lang="en-US" sz="2400" dirty="0"/>
          </a:p>
          <a:p>
            <a:r>
              <a:rPr lang="en-GB" sz="2400" dirty="0"/>
              <a:t>BCR = 37266.92/9600 = 3.88</a:t>
            </a:r>
            <a:endParaRPr lang="en-US" sz="2400" dirty="0"/>
          </a:p>
          <a:p>
            <a:r>
              <a:rPr lang="en-GB" sz="2400" dirty="0"/>
              <a:t>(d) Considering Household Income, Savings, Asset and Agricultural Product Values</a:t>
            </a:r>
            <a:endParaRPr lang="en-US" sz="2400" dirty="0"/>
          </a:p>
          <a:p>
            <a:r>
              <a:rPr lang="en-GB" sz="2400" dirty="0"/>
              <a:t>Avg. yearly income for each household = 44671.92 BDT</a:t>
            </a:r>
            <a:endParaRPr lang="en-US" sz="2400" dirty="0"/>
          </a:p>
          <a:p>
            <a:r>
              <a:rPr lang="en-GB" sz="2400" dirty="0"/>
              <a:t>BCR = 44671.92/9600 = </a:t>
            </a:r>
            <a:r>
              <a:rPr lang="en-GB" sz="2400" dirty="0" smtClean="0"/>
              <a:t>4.65</a:t>
            </a:r>
            <a:r>
              <a:rPr lang="en-US" sz="2400" dirty="0"/>
              <a:t>.</a:t>
            </a:r>
            <a:endParaRPr lang="en-GB" sz="2400" dirty="0"/>
          </a:p>
        </p:txBody>
      </p:sp>
      <p:pic>
        <p:nvPicPr>
          <p:cNvPr id="3" name="Picture 2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76808"/>
            <a:ext cx="8534400" cy="5876392"/>
          </a:xfrm>
          <a:prstGeom prst="rect">
            <a:avLst/>
          </a:prstGeom>
        </p:spPr>
      </p:pic>
      <p:pic>
        <p:nvPicPr>
          <p:cNvPr id="5" name="Picture 4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09600"/>
            <a:ext cx="898332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Bangladesh at a Glance</a:t>
            </a:r>
          </a:p>
        </p:txBody>
      </p:sp>
      <p:pic>
        <p:nvPicPr>
          <p:cNvPr id="2" name="Picture 1" descr="Screen Shot 2016-04-18 at 1.5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98500"/>
            <a:ext cx="6667500" cy="5778500"/>
          </a:xfrm>
          <a:prstGeom prst="rect">
            <a:avLst/>
          </a:prstGeom>
        </p:spPr>
      </p:pic>
      <p:pic>
        <p:nvPicPr>
          <p:cNvPr id="3" name="Picture 2" descr="Dakka-Banglad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5968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0" y="685800"/>
            <a:ext cx="70104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u="sng" dirty="0" smtClean="0"/>
              <a:t>Population Density: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Bangladesh </a:t>
            </a:r>
            <a:r>
              <a:rPr lang="en-US" sz="2400" dirty="0"/>
              <a:t>= </a:t>
            </a:r>
            <a:r>
              <a:rPr lang="en-US" sz="2400" b="1" dirty="0" smtClean="0"/>
              <a:t>1,222 </a:t>
            </a:r>
            <a:r>
              <a:rPr lang="en-US" sz="2400" b="1" dirty="0"/>
              <a:t>per Km</a:t>
            </a:r>
            <a:r>
              <a:rPr lang="en-US" sz="2400" b="1" baseline="30000" dirty="0"/>
              <a:t>2 </a:t>
            </a:r>
            <a:r>
              <a:rPr lang="en-US" sz="2400" dirty="0"/>
              <a:t>[</a:t>
            </a:r>
            <a:r>
              <a:rPr lang="en-US" sz="2400" b="1" dirty="0"/>
              <a:t>9</a:t>
            </a:r>
            <a:r>
              <a:rPr lang="en-US" sz="2400" b="1" baseline="30000" dirty="0"/>
              <a:t>th</a:t>
            </a:r>
            <a:r>
              <a:rPr lang="en-US" sz="2400" dirty="0"/>
              <a:t> in the world</a:t>
            </a:r>
            <a:r>
              <a:rPr lang="en-US" sz="2400" dirty="0" smtClean="0"/>
              <a:t>]</a:t>
            </a:r>
          </a:p>
          <a:p>
            <a:pPr algn="just"/>
            <a:r>
              <a:rPr lang="en-US" sz="2400" dirty="0" smtClean="0"/>
              <a:t>UK </a:t>
            </a:r>
            <a:r>
              <a:rPr lang="en-US" sz="2400" dirty="0"/>
              <a:t>= </a:t>
            </a:r>
            <a:r>
              <a:rPr lang="en-US" sz="2400" b="1" dirty="0"/>
              <a:t>267</a:t>
            </a:r>
            <a:r>
              <a:rPr lang="en-US" sz="2400" dirty="0"/>
              <a:t> per </a:t>
            </a:r>
            <a:r>
              <a:rPr lang="en-US" sz="2400" dirty="0" smtClean="0"/>
              <a:t>Km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pPr algn="just"/>
            <a:endParaRPr lang="en-US" sz="2400" dirty="0"/>
          </a:p>
          <a:p>
            <a:pPr algn="r"/>
            <a:r>
              <a:rPr lang="en-US" sz="2000" i="1" dirty="0" smtClean="0"/>
              <a:t>[Source: The </a:t>
            </a:r>
            <a:r>
              <a:rPr lang="en-US" sz="2000" i="1" dirty="0"/>
              <a:t>World Bank, 2016]</a:t>
            </a:r>
          </a:p>
        </p:txBody>
      </p:sp>
    </p:spTree>
    <p:extLst>
      <p:ext uri="{BB962C8B-B14F-4D97-AF65-F5344CB8AC3E}">
        <p14:creationId xmlns:p14="http://schemas.microsoft.com/office/powerpoint/2010/main" val="423364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Project Output</a:t>
            </a:r>
          </a:p>
        </p:txBody>
      </p:sp>
      <p:pic>
        <p:nvPicPr>
          <p:cNvPr id="2" name="Picture 1" descr="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838200"/>
            <a:ext cx="7840980" cy="4715933"/>
          </a:xfrm>
          <a:prstGeom prst="rect">
            <a:avLst/>
          </a:prstGeom>
        </p:spPr>
      </p:pic>
      <p:pic>
        <p:nvPicPr>
          <p:cNvPr id="4" name="Picture 3" descr="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25" y="762000"/>
            <a:ext cx="8555175" cy="5012267"/>
          </a:xfrm>
          <a:prstGeom prst="rect">
            <a:avLst/>
          </a:prstGeom>
        </p:spPr>
      </p:pic>
      <p:pic>
        <p:nvPicPr>
          <p:cNvPr id="6" name="Picture 5" descr="9.jpg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9" y="762001"/>
            <a:ext cx="90620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6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257800" y="-446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Future Direction</a:t>
            </a:r>
          </a:p>
        </p:txBody>
      </p:sp>
      <p:pic>
        <p:nvPicPr>
          <p:cNvPr id="3" name="Picture 2" descr="bangladesh_divisions_blan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26017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933" y="0"/>
            <a:ext cx="7765074" cy="2667000"/>
            <a:chOff x="16933" y="0"/>
            <a:chExt cx="7765074" cy="2667000"/>
          </a:xfrm>
        </p:grpSpPr>
        <p:sp>
          <p:nvSpPr>
            <p:cNvPr id="12" name="Rectangle 11"/>
            <p:cNvSpPr/>
            <p:nvPr/>
          </p:nvSpPr>
          <p:spPr>
            <a:xfrm>
              <a:off x="16933" y="0"/>
              <a:ext cx="3031067" cy="2667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048000" y="1066800"/>
              <a:ext cx="3276600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400800" y="838200"/>
              <a:ext cx="1381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Drought</a:t>
              </a:r>
              <a:endParaRPr lang="en-US" sz="24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1" y="3352800"/>
            <a:ext cx="3730233" cy="3505200"/>
            <a:chOff x="3886201" y="3352800"/>
            <a:chExt cx="3730233" cy="3505200"/>
          </a:xfrm>
        </p:grpSpPr>
        <p:sp>
          <p:nvSpPr>
            <p:cNvPr id="13" name="Rectangle 12"/>
            <p:cNvSpPr/>
            <p:nvPr/>
          </p:nvSpPr>
          <p:spPr>
            <a:xfrm>
              <a:off x="3886201" y="3352800"/>
              <a:ext cx="1219200" cy="3505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572000" y="4953000"/>
              <a:ext cx="2057400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781800" y="4719935"/>
              <a:ext cx="834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Hills</a:t>
              </a:r>
              <a:endParaRPr lang="en-US" sz="24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2209800"/>
            <a:ext cx="8046801" cy="3733800"/>
            <a:chOff x="838200" y="2209800"/>
            <a:chExt cx="8046801" cy="3733800"/>
          </a:xfrm>
        </p:grpSpPr>
        <p:sp>
          <p:nvSpPr>
            <p:cNvPr id="5" name="Rectangle 4"/>
            <p:cNvSpPr/>
            <p:nvPr/>
          </p:nvSpPr>
          <p:spPr>
            <a:xfrm>
              <a:off x="838200" y="4267200"/>
              <a:ext cx="2971800" cy="1676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>
              <a:endCxn id="21" idx="2"/>
            </p:cNvCxnSpPr>
            <p:nvPr/>
          </p:nvCxnSpPr>
          <p:spPr>
            <a:xfrm flipV="1">
              <a:off x="2286000" y="3040797"/>
              <a:ext cx="4975901" cy="206460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638800" y="2209800"/>
              <a:ext cx="32462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Cyclones, Sea Level </a:t>
              </a:r>
            </a:p>
            <a:p>
              <a:r>
                <a:rPr lang="en-US" sz="2400" b="1" dirty="0" smtClean="0"/>
                <a:t>Rise &amp; Storm Surges</a:t>
              </a:r>
              <a:endParaRPr lang="en-US" sz="24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95400" y="1828800"/>
            <a:ext cx="3200400" cy="3124200"/>
            <a:chOff x="1295400" y="1828800"/>
            <a:chExt cx="3200400" cy="3124200"/>
          </a:xfrm>
        </p:grpSpPr>
        <p:sp>
          <p:nvSpPr>
            <p:cNvPr id="29" name="TextBox 28"/>
            <p:cNvSpPr txBox="1"/>
            <p:nvPr/>
          </p:nvSpPr>
          <p:spPr>
            <a:xfrm>
              <a:off x="1828800" y="3124200"/>
              <a:ext cx="128753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DHAKA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1524000" y="3581400"/>
              <a:ext cx="762000" cy="13716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295400" y="1828800"/>
              <a:ext cx="990600" cy="13716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29" idx="2"/>
            </p:cNvCxnSpPr>
            <p:nvPr/>
          </p:nvCxnSpPr>
          <p:spPr>
            <a:xfrm flipH="1" flipV="1">
              <a:off x="2472566" y="3585865"/>
              <a:ext cx="2023234" cy="9861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54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Urban Vulnerability </a:t>
            </a:r>
          </a:p>
        </p:txBody>
      </p:sp>
      <p:pic>
        <p:nvPicPr>
          <p:cNvPr id="2" name="Picture 1" descr="Sick-Cities-A-Scenario-for-Dhaka-City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14400"/>
            <a:ext cx="8534400" cy="4800600"/>
          </a:xfrm>
          <a:prstGeom prst="rect">
            <a:avLst/>
          </a:prstGeom>
        </p:spPr>
      </p:pic>
      <p:pic>
        <p:nvPicPr>
          <p:cNvPr id="3" name="Picture 2" descr="pop_scr9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38200"/>
            <a:ext cx="8839200" cy="541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5417403"/>
            <a:ext cx="792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Community Resilience &amp; Sustainable Livelihood at Rural Bangladesh = Tool for Urban Decentralization 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7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 Holistic Approach</a:t>
            </a:r>
          </a:p>
        </p:txBody>
      </p:sp>
      <p:pic>
        <p:nvPicPr>
          <p:cNvPr id="4" name="Picture 3" descr="10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9600"/>
            <a:ext cx="7648534" cy="586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5867400"/>
            <a:ext cx="3444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Long-Term Monitoring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4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75488"/>
            <a:ext cx="8827008" cy="5925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6209" y="517029"/>
            <a:ext cx="5189191" cy="169277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Thank you all!</a:t>
            </a:r>
          </a:p>
          <a:p>
            <a:endParaRPr lang="en-US" sz="40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Email: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bayes.ahmed.13@ucl.ac.uk 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0" y="30480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Coastal Region of Bangladesh</a:t>
            </a: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09600"/>
            <a:ext cx="4221407" cy="586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609600"/>
            <a:ext cx="441960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Bangladesh has </a:t>
            </a:r>
            <a:r>
              <a:rPr lang="en-US" sz="2400" b="1" dirty="0" smtClean="0">
                <a:solidFill>
                  <a:srgbClr val="FF0000"/>
                </a:solidFill>
              </a:rPr>
              <a:t>580 km of coastline</a:t>
            </a:r>
            <a:r>
              <a:rPr lang="en-US" sz="2400" dirty="0" smtClean="0"/>
              <a:t> </a:t>
            </a:r>
            <a:r>
              <a:rPr lang="en-US" sz="2400" dirty="0"/>
              <a:t>boundary between the land area (including islands) and the </a:t>
            </a:r>
            <a:r>
              <a:rPr lang="en-US" sz="2400" dirty="0" smtClean="0"/>
              <a:t>sea</a:t>
            </a:r>
            <a:r>
              <a:rPr lang="en-US" sz="2400" dirty="0"/>
              <a:t> </a:t>
            </a:r>
            <a:r>
              <a:rPr lang="en-US" sz="2400" dirty="0" smtClean="0"/>
              <a:t>ranking 102 in the world (CIA, 2016).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The coastal region or zone of Bangladesh is accommodating </a:t>
            </a:r>
            <a:r>
              <a:rPr lang="en-US" sz="2400" b="1" dirty="0" smtClean="0">
                <a:solidFill>
                  <a:srgbClr val="FF0000"/>
                </a:solidFill>
              </a:rPr>
              <a:t>28 million people </a:t>
            </a:r>
            <a:r>
              <a:rPr lang="en-US" sz="2400" dirty="0" smtClean="0"/>
              <a:t>with an average density of </a:t>
            </a:r>
            <a:r>
              <a:rPr lang="en-US" sz="2400" b="1" dirty="0" smtClean="0">
                <a:solidFill>
                  <a:srgbClr val="FF0000"/>
                </a:solidFill>
              </a:rPr>
              <a:t>853 per Km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Most importantly, there is </a:t>
            </a:r>
            <a:r>
              <a:rPr lang="en-US" sz="2400" b="1" dirty="0" smtClean="0"/>
              <a:t>no place to go</a:t>
            </a:r>
            <a:r>
              <a:rPr lang="en-US" sz="2400" dirty="0" smtClean="0"/>
              <a:t> for this costal population. They are also dependent for </a:t>
            </a:r>
            <a:r>
              <a:rPr lang="en-US" sz="2400" b="1" dirty="0" smtClean="0"/>
              <a:t>Livelihoods</a:t>
            </a:r>
            <a:r>
              <a:rPr lang="en-US" sz="2400" dirty="0" smtClean="0"/>
              <a:t>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885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Problem Identification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609600"/>
            <a:ext cx="84582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AU" sz="2400" dirty="0" smtClean="0"/>
              <a:t>Bangladesh will be among the </a:t>
            </a:r>
            <a:r>
              <a:rPr lang="en-AU" sz="2400" b="1" dirty="0" smtClean="0"/>
              <a:t>most affected countries in South Asia </a:t>
            </a:r>
            <a:r>
              <a:rPr lang="en-AU" sz="2400" dirty="0" smtClean="0"/>
              <a:t>by an </a:t>
            </a:r>
            <a:r>
              <a:rPr lang="en-AU" sz="2400" b="1" dirty="0" smtClean="0"/>
              <a:t>expected 2°C rise </a:t>
            </a:r>
            <a:r>
              <a:rPr lang="en-AU" sz="2400" dirty="0" smtClean="0"/>
              <a:t>in the </a:t>
            </a:r>
            <a:r>
              <a:rPr lang="en-AU" sz="2400" b="1" dirty="0" smtClean="0"/>
              <a:t>world’s average temperatures</a:t>
            </a:r>
            <a:r>
              <a:rPr lang="en-AU" sz="2400" dirty="0" smtClean="0"/>
              <a:t> in the </a:t>
            </a:r>
            <a:r>
              <a:rPr lang="en-AU" sz="2400" b="1" dirty="0" smtClean="0"/>
              <a:t>next decades</a:t>
            </a:r>
            <a:r>
              <a:rPr lang="en-AU" sz="2400" dirty="0" smtClean="0"/>
              <a:t>, with </a:t>
            </a:r>
            <a:r>
              <a:rPr lang="en-AU" sz="2400" b="1" dirty="0" smtClean="0"/>
              <a:t>rising sea levels</a:t>
            </a:r>
            <a:r>
              <a:rPr lang="en-AU" sz="2400" dirty="0" smtClean="0"/>
              <a:t> and more extreme heat and </a:t>
            </a:r>
            <a:r>
              <a:rPr lang="en-AU" sz="2400" b="1" dirty="0" smtClean="0"/>
              <a:t>more intense cyclones </a:t>
            </a:r>
            <a:r>
              <a:rPr lang="en-AU" sz="2400" dirty="0" smtClean="0"/>
              <a:t>threatening food production, </a:t>
            </a:r>
            <a:r>
              <a:rPr lang="en-AU" sz="2400" b="1" dirty="0" smtClean="0"/>
              <a:t>livelihoods</a:t>
            </a:r>
            <a:r>
              <a:rPr lang="en-AU" sz="2400" dirty="0" smtClean="0"/>
              <a:t>, and infrastructure as well as slowing the reduction on </a:t>
            </a:r>
            <a:r>
              <a:rPr lang="en-AU" sz="2400" b="1" dirty="0" smtClean="0"/>
              <a:t>poverty</a:t>
            </a:r>
            <a:r>
              <a:rPr lang="en-AU" sz="2400" dirty="0" smtClean="0"/>
              <a:t> (The World Bank, 2013).</a:t>
            </a:r>
          </a:p>
          <a:p>
            <a:pPr algn="just"/>
            <a:endParaRPr lang="en-AU" sz="2400" dirty="0" smtClean="0"/>
          </a:p>
          <a:p>
            <a:pPr algn="just"/>
            <a:r>
              <a:rPr lang="en-GB" sz="2400" dirty="0" smtClean="0"/>
              <a:t>Bangladesh </a:t>
            </a:r>
            <a:r>
              <a:rPr lang="en-GB" sz="2400" dirty="0"/>
              <a:t>is ranked as the world’s </a:t>
            </a:r>
            <a:r>
              <a:rPr lang="en-GB" sz="2400" b="1" dirty="0"/>
              <a:t>6</a:t>
            </a:r>
            <a:r>
              <a:rPr lang="en-GB" sz="2400" b="1" baseline="30000" dirty="0"/>
              <a:t>th</a:t>
            </a:r>
            <a:r>
              <a:rPr lang="en-GB" sz="2400" b="1" dirty="0"/>
              <a:t> most disaster prone </a:t>
            </a:r>
            <a:r>
              <a:rPr lang="en-GB" sz="2400" dirty="0" smtClean="0"/>
              <a:t>country. </a:t>
            </a:r>
            <a:r>
              <a:rPr lang="en-GB" sz="2400" dirty="0"/>
              <a:t>In recent time (from 1994-2013), at least </a:t>
            </a:r>
            <a:r>
              <a:rPr lang="en-GB" sz="2400" b="1" dirty="0"/>
              <a:t>24,376 people were killed and 129 million people were reportedly affected </a:t>
            </a:r>
            <a:r>
              <a:rPr lang="en-GB" sz="2400" dirty="0"/>
              <a:t>by disasters in Bangladesh </a:t>
            </a:r>
            <a:r>
              <a:rPr lang="en-GB" sz="2400" dirty="0" smtClean="0"/>
              <a:t>(World Disasters Report, 2014).</a:t>
            </a:r>
            <a:r>
              <a:rPr lang="en-US" sz="2400" dirty="0" smtClean="0"/>
              <a:t> </a:t>
            </a:r>
          </a:p>
          <a:p>
            <a:pPr algn="just"/>
            <a:endParaRPr lang="en-US" sz="2400" dirty="0"/>
          </a:p>
          <a:p>
            <a:pPr algn="just"/>
            <a:r>
              <a:rPr lang="en-GB" sz="2400" dirty="0"/>
              <a:t>The dominating disasters were </a:t>
            </a:r>
            <a:r>
              <a:rPr lang="en-GB" sz="2400" b="1" dirty="0"/>
              <a:t>cyclones</a:t>
            </a:r>
            <a:r>
              <a:rPr lang="en-GB" sz="2400" dirty="0"/>
              <a:t> and associated </a:t>
            </a:r>
            <a:r>
              <a:rPr lang="en-GB" sz="2400" b="1" dirty="0"/>
              <a:t>storm surges </a:t>
            </a:r>
            <a:r>
              <a:rPr lang="en-GB" sz="2400" dirty="0"/>
              <a:t>in the </a:t>
            </a:r>
            <a:r>
              <a:rPr lang="en-GB" sz="2400" dirty="0" smtClean="0"/>
              <a:t>coastal </a:t>
            </a:r>
            <a:r>
              <a:rPr lang="en-GB" sz="2400" dirty="0"/>
              <a:t>region of Bangladesh.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29580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927080"/>
            <a:ext cx="77724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Wind speeds = 240 </a:t>
            </a:r>
            <a:r>
              <a:rPr lang="en-GB" sz="2400" dirty="0">
                <a:latin typeface="Arial"/>
                <a:cs typeface="Arial"/>
              </a:rPr>
              <a:t>km/hour 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Tidal wave = 6 </a:t>
            </a:r>
            <a:r>
              <a:rPr lang="en-GB" sz="2400" dirty="0">
                <a:latin typeface="Arial"/>
                <a:cs typeface="Arial"/>
              </a:rPr>
              <a:t>meters 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Human casualties = 3,406 </a:t>
            </a:r>
            <a:endParaRPr lang="en-GB" sz="2400" dirty="0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Missing = 1,001</a:t>
            </a:r>
            <a:endParaRPr lang="en-GB" sz="2400" dirty="0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Injured = over 55,000 </a:t>
            </a:r>
            <a:endParaRPr lang="en-GB" sz="2400" dirty="0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Houses damaged/destroyed = about </a:t>
            </a:r>
            <a:r>
              <a:rPr lang="en-GB" sz="2400" dirty="0">
                <a:latin typeface="Arial"/>
                <a:cs typeface="Arial"/>
              </a:rPr>
              <a:t>2.3 million 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Cropland = 2.5 </a:t>
            </a:r>
            <a:r>
              <a:rPr lang="en-GB" sz="2400" dirty="0">
                <a:latin typeface="Arial"/>
                <a:cs typeface="Arial"/>
              </a:rPr>
              <a:t>million </a:t>
            </a:r>
            <a:r>
              <a:rPr lang="en-GB" sz="2400" dirty="0" smtClean="0">
                <a:latin typeface="Arial"/>
                <a:cs typeface="Arial"/>
              </a:rPr>
              <a:t>acres</a:t>
            </a:r>
            <a:endParaRPr lang="en-GB" sz="2400" dirty="0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Affected = around </a:t>
            </a:r>
            <a:r>
              <a:rPr lang="en-GB" sz="2400" dirty="0">
                <a:latin typeface="Arial"/>
                <a:cs typeface="Arial"/>
              </a:rPr>
              <a:t>8.9 million people</a:t>
            </a:r>
            <a:r>
              <a:rPr lang="en-GB" sz="2400" dirty="0" smtClean="0">
                <a:latin typeface="Arial"/>
                <a:cs typeface="Arial"/>
              </a:rPr>
              <a:t>,</a:t>
            </a:r>
            <a:endParaRPr lang="en-GB" sz="2400" dirty="0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latin typeface="Arial"/>
                <a:cs typeface="Arial"/>
              </a:rPr>
              <a:t>Damages </a:t>
            </a:r>
            <a:r>
              <a:rPr lang="en-GB" sz="2400" dirty="0">
                <a:latin typeface="Arial"/>
                <a:cs typeface="Arial"/>
              </a:rPr>
              <a:t>and losses </a:t>
            </a:r>
            <a:r>
              <a:rPr lang="en-GB" sz="2400" dirty="0" smtClean="0">
                <a:latin typeface="Arial"/>
                <a:cs typeface="Arial"/>
              </a:rPr>
              <a:t>= US$ </a:t>
            </a:r>
            <a:r>
              <a:rPr lang="en-GB" sz="2400" dirty="0">
                <a:latin typeface="Arial"/>
                <a:cs typeface="Arial"/>
              </a:rPr>
              <a:t>1.7 </a:t>
            </a:r>
            <a:r>
              <a:rPr lang="en-GB" sz="2400" dirty="0" smtClean="0">
                <a:latin typeface="Arial"/>
                <a:cs typeface="Arial"/>
              </a:rPr>
              <a:t>billion.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5601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371600" y="149"/>
            <a:ext cx="586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Cyclone Sidr Devastation (November 2007)</a:t>
            </a:r>
          </a:p>
        </p:txBody>
      </p:sp>
      <p:pic>
        <p:nvPicPr>
          <p:cNvPr id="4" name="Picture 3" descr="800px-US_Navy_071124-M-3095K-029_People_gather_on_a_riverbank_in_Bangladesh_to_receive_supplies_from_a_dhow_in_the_wake_of_Tropical_Cyclone_Sidr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8229600" cy="5873877"/>
          </a:xfrm>
          <a:prstGeom prst="rect">
            <a:avLst/>
          </a:prstGeom>
        </p:spPr>
      </p:pic>
      <p:pic>
        <p:nvPicPr>
          <p:cNvPr id="5" name="Picture 4" descr="US_Navy_071124-M-3095K-032_An_aerial_view_of_damage_to_villages_and_infrastructure_following_Cyclone_Sidr,_which_swept_into_southern_Bangladesh_Nov._15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8258849" cy="5899178"/>
          </a:xfrm>
          <a:prstGeom prst="rect">
            <a:avLst/>
          </a:prstGeom>
        </p:spPr>
      </p:pic>
      <p:pic>
        <p:nvPicPr>
          <p:cNvPr id="6" name="Picture 5" descr="US_Navy_071124-M-3095K-037_An_aerial_view_of_damage_to_villages_and_infrastructure_following_Cyclone_Sidr,_which_swept_into_southern_Bangladesh_Nov._15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8229600" cy="5878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600" y="6096000"/>
            <a:ext cx="1955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Source: US Navy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609600"/>
            <a:ext cx="8305800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Arial"/>
                <a:cs typeface="Arial"/>
              </a:rPr>
              <a:t>While </a:t>
            </a:r>
            <a:r>
              <a:rPr lang="en-US" sz="2200" dirty="0">
                <a:latin typeface="Arial"/>
                <a:cs typeface="Arial"/>
              </a:rPr>
              <a:t>climate change is expected </a:t>
            </a:r>
            <a:r>
              <a:rPr lang="en-US" sz="2200" b="1" dirty="0">
                <a:latin typeface="Arial"/>
                <a:cs typeface="Arial"/>
              </a:rPr>
              <a:t>to increase the intensity </a:t>
            </a:r>
            <a:r>
              <a:rPr lang="en-US" sz="2200" dirty="0">
                <a:latin typeface="Arial"/>
                <a:cs typeface="Arial"/>
              </a:rPr>
              <a:t>of Bay of Bengal cyclones, it is also expected to </a:t>
            </a:r>
            <a:r>
              <a:rPr lang="en-US" sz="2200" b="1" dirty="0">
                <a:latin typeface="Arial"/>
                <a:cs typeface="Arial"/>
              </a:rPr>
              <a:t>decrease frequency</a:t>
            </a:r>
            <a:r>
              <a:rPr lang="en-US" sz="2200" dirty="0">
                <a:latin typeface="Arial"/>
                <a:cs typeface="Arial"/>
              </a:rPr>
              <a:t>. This change could </a:t>
            </a:r>
            <a:r>
              <a:rPr lang="en-US" sz="2200" b="1" dirty="0">
                <a:latin typeface="Arial"/>
                <a:cs typeface="Arial"/>
              </a:rPr>
              <a:t>increase vulnerability</a:t>
            </a:r>
            <a:r>
              <a:rPr lang="en-US" sz="2200" dirty="0">
                <a:latin typeface="Arial"/>
                <a:cs typeface="Arial"/>
              </a:rPr>
              <a:t>, if people experience </a:t>
            </a:r>
            <a:r>
              <a:rPr lang="en-US" sz="2200" b="1" dirty="0">
                <a:latin typeface="Arial"/>
                <a:cs typeface="Arial"/>
              </a:rPr>
              <a:t>fewer cyclones</a:t>
            </a:r>
            <a:r>
              <a:rPr lang="en-US" sz="2200" dirty="0">
                <a:latin typeface="Arial"/>
                <a:cs typeface="Arial"/>
              </a:rPr>
              <a:t>, so they </a:t>
            </a:r>
            <a:r>
              <a:rPr lang="en-US" sz="2200" b="1" dirty="0">
                <a:latin typeface="Arial"/>
                <a:cs typeface="Arial"/>
              </a:rPr>
              <a:t>are less prepared</a:t>
            </a:r>
            <a:r>
              <a:rPr lang="en-US" sz="2200" dirty="0">
                <a:latin typeface="Arial"/>
                <a:cs typeface="Arial"/>
              </a:rPr>
              <a:t>--and then </a:t>
            </a:r>
            <a:r>
              <a:rPr lang="en-US" sz="2200" b="1" dirty="0">
                <a:latin typeface="Arial"/>
                <a:cs typeface="Arial"/>
              </a:rPr>
              <a:t>experience one which is more intense</a:t>
            </a:r>
            <a:r>
              <a:rPr lang="en-US" sz="22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67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Vulnerability to Resilience (V2R) Programme </a:t>
            </a:r>
            <a:endParaRPr lang="en-US" sz="24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768490"/>
            <a:ext cx="8458200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Barguna and Patuakhali districts sit on the coast of the Bay of Bengal and are </a:t>
            </a:r>
            <a:r>
              <a:rPr lang="en-GB" sz="2400" b="1" dirty="0"/>
              <a:t>exposed to tropical cyclones </a:t>
            </a:r>
            <a:r>
              <a:rPr lang="en-GB" sz="2400" dirty="0"/>
              <a:t>which bring storm surges. </a:t>
            </a:r>
            <a:endParaRPr lang="en-GB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Most </a:t>
            </a:r>
            <a:r>
              <a:rPr lang="en-GB" sz="2400" dirty="0"/>
              <a:t>of the population in these areas depends on </a:t>
            </a:r>
            <a:r>
              <a:rPr lang="en-GB" sz="2400" b="1" dirty="0"/>
              <a:t>agriculture</a:t>
            </a:r>
            <a:r>
              <a:rPr lang="en-GB" sz="2400" dirty="0"/>
              <a:t> and </a:t>
            </a:r>
            <a:r>
              <a:rPr lang="en-GB" sz="2400" b="1" dirty="0"/>
              <a:t>fishing for their livelihoods</a:t>
            </a:r>
            <a:r>
              <a:rPr lang="en-GB" sz="2400" dirty="0"/>
              <a:t>. </a:t>
            </a:r>
            <a:r>
              <a:rPr lang="en-GB" sz="2400" dirty="0" smtClean="0"/>
              <a:t>These areas were badly affected by super </a:t>
            </a:r>
            <a:r>
              <a:rPr lang="en-GB" sz="2400" b="1" dirty="0" smtClean="0"/>
              <a:t>cyclone Sidr in 2007 and cyclone Aila in 2009</a:t>
            </a:r>
            <a:r>
              <a:rPr lang="en-GB" sz="2400" dirty="0" smtClean="0"/>
              <a:t>. 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Before 2007, the </a:t>
            </a:r>
            <a:r>
              <a:rPr lang="en-GB" sz="2400" b="1" dirty="0" smtClean="0"/>
              <a:t>52% poverty rate in this region</a:t>
            </a:r>
            <a:r>
              <a:rPr lang="en-GB" sz="2400" dirty="0" smtClean="0"/>
              <a:t>, called Barisal, was already the highest in the country, where the </a:t>
            </a:r>
            <a:r>
              <a:rPr lang="en-GB" sz="2400" b="1" dirty="0" smtClean="0"/>
              <a:t>national average was 40%</a:t>
            </a:r>
            <a:r>
              <a:rPr lang="en-GB" sz="2400" dirty="0" smtClean="0"/>
              <a:t>. For example, in </a:t>
            </a:r>
            <a:r>
              <a:rPr lang="en-GB" sz="2400" i="1" dirty="0" smtClean="0"/>
              <a:t>Kalapara</a:t>
            </a:r>
            <a:r>
              <a:rPr lang="en-GB" sz="2400" dirty="0" smtClean="0"/>
              <a:t> sub-district</a:t>
            </a:r>
            <a:r>
              <a:rPr lang="en-GB" sz="2400" dirty="0"/>
              <a:t> </a:t>
            </a:r>
            <a:r>
              <a:rPr lang="en-GB" sz="2400" dirty="0" smtClean="0"/>
              <a:t>of Patuakhali district </a:t>
            </a:r>
            <a:r>
              <a:rPr lang="en-GB" sz="2400" b="1" dirty="0" smtClean="0"/>
              <a:t>64.50% of population are rated to live in extreme poverty</a:t>
            </a:r>
            <a:r>
              <a:rPr lang="en-GB" sz="2400" dirty="0" smtClean="0"/>
              <a:t> [Bangladesh Bureau of Statistics, 2005].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58040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Vulnerability to Resilience (V2R) Programme </a:t>
            </a:r>
            <a:endParaRPr lang="en-US" sz="24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838200"/>
            <a:ext cx="84582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/>
              <a:t>The </a:t>
            </a:r>
            <a:r>
              <a:rPr lang="en-GB" sz="2400" dirty="0"/>
              <a:t>goal of the V2R project is to </a:t>
            </a:r>
            <a:r>
              <a:rPr lang="en-GB" sz="2400" b="1" dirty="0"/>
              <a:t>reduce vulnerability and increase resilience of target communities </a:t>
            </a:r>
            <a:r>
              <a:rPr lang="en-GB" sz="2400" dirty="0"/>
              <a:t>by supporting strategies that enable them to </a:t>
            </a:r>
            <a:r>
              <a:rPr lang="en-GB" sz="2400" b="1" dirty="0"/>
              <a:t>prepare for, mitigate, and respond to multiple hazards</a:t>
            </a:r>
            <a:r>
              <a:rPr lang="en-GB" sz="2400" dirty="0"/>
              <a:t>. </a:t>
            </a:r>
            <a:endParaRPr lang="en-GB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Its covering </a:t>
            </a:r>
            <a:r>
              <a:rPr lang="en-GB" sz="2400" b="1" dirty="0"/>
              <a:t>27 communities in 2 districts </a:t>
            </a:r>
            <a:r>
              <a:rPr lang="en-GB" sz="2400" dirty="0"/>
              <a:t>in South West Bangladesh: Barguna and Patuakhali. </a:t>
            </a:r>
            <a:endParaRPr lang="en-GB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The </a:t>
            </a:r>
            <a:r>
              <a:rPr lang="en-GB" sz="2400" dirty="0"/>
              <a:t>inception phase of this particular V2R programme ended on 31 December 2012 leading to a </a:t>
            </a:r>
            <a:r>
              <a:rPr lang="en-GB" sz="2400" b="1" dirty="0"/>
              <a:t>3.5-year </a:t>
            </a:r>
            <a:r>
              <a:rPr lang="en-GB" sz="2400" dirty="0"/>
              <a:t>implementation period which </a:t>
            </a:r>
            <a:r>
              <a:rPr lang="en-GB" sz="2400" b="1" dirty="0"/>
              <a:t>concludes on 30 April </a:t>
            </a:r>
            <a:r>
              <a:rPr lang="en-GB" sz="2400" b="1" dirty="0" smtClean="0"/>
              <a:t>2016</a:t>
            </a:r>
            <a:r>
              <a:rPr lang="en-GB" sz="2400" dirty="0" smtClean="0"/>
              <a:t>.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07073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Objectives of this Study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768490"/>
            <a:ext cx="84582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2400" b="1" dirty="0" smtClean="0"/>
              <a:t>Team:</a:t>
            </a:r>
            <a:r>
              <a:rPr lang="en-GB" sz="2400" dirty="0" smtClean="0"/>
              <a:t> Dr. Ilan Kelman &amp; Bayes Ahmed from UCL; with BRC Dhaka Office assisted in fieldwork.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The project objectives </a:t>
            </a:r>
            <a:r>
              <a:rPr lang="en-GB" sz="2400" dirty="0"/>
              <a:t>are</a:t>
            </a:r>
            <a:r>
              <a:rPr lang="en-GB" sz="2400" dirty="0" smtClean="0"/>
              <a:t>:</a:t>
            </a:r>
          </a:p>
          <a:p>
            <a:pPr algn="just"/>
            <a:endParaRPr lang="en-GB" sz="2400" dirty="0"/>
          </a:p>
          <a:p>
            <a:pPr marL="342900" indent="-342900" algn="just">
              <a:buFont typeface="Arial"/>
              <a:buChar char="•"/>
            </a:pPr>
            <a:r>
              <a:rPr lang="en-GB" sz="2400" dirty="0"/>
              <a:t>To measure whether the selected communities have </a:t>
            </a:r>
            <a:r>
              <a:rPr lang="en-GB" sz="2400" b="1" dirty="0"/>
              <a:t>achieved the </a:t>
            </a:r>
            <a:r>
              <a:rPr lang="en-GB" sz="2400" b="1" dirty="0" smtClean="0"/>
              <a:t>resilience </a:t>
            </a:r>
            <a:r>
              <a:rPr lang="en-GB" sz="2400" b="1" dirty="0" smtClean="0"/>
              <a:t>characteristics </a:t>
            </a:r>
            <a:r>
              <a:rPr lang="en-GB" sz="2400" dirty="0"/>
              <a:t>set out by V2R</a:t>
            </a:r>
            <a:r>
              <a:rPr lang="en-GB" sz="24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en-GB" sz="2400" dirty="0"/>
          </a:p>
          <a:p>
            <a:pPr marL="342900" indent="-342900" algn="just">
              <a:buFont typeface="Arial"/>
              <a:buChar char="•"/>
            </a:pPr>
            <a:r>
              <a:rPr lang="en-GB" sz="2400" dirty="0"/>
              <a:t>To conduct a </a:t>
            </a:r>
            <a:r>
              <a:rPr lang="en-GB" sz="2400" b="1" dirty="0"/>
              <a:t>cost-benefit analysis </a:t>
            </a:r>
            <a:r>
              <a:rPr lang="en-GB" sz="2400" dirty="0"/>
              <a:t>for the V2R intervention</a:t>
            </a:r>
            <a:r>
              <a:rPr lang="en-GB" sz="24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en-GB" sz="2400" dirty="0"/>
          </a:p>
          <a:p>
            <a:pPr marL="342900" indent="-342900" algn="just">
              <a:buFont typeface="Arial"/>
              <a:buChar char="•"/>
            </a:pPr>
            <a:r>
              <a:rPr lang="en-GB" sz="2400" dirty="0"/>
              <a:t>To analyse V2R’s</a:t>
            </a:r>
            <a:r>
              <a:rPr lang="en-GB" sz="2400" b="1" dirty="0"/>
              <a:t> impact on the communities in terms of DRR and </a:t>
            </a:r>
            <a:r>
              <a:rPr lang="en-GB" sz="2400" b="1" dirty="0" smtClean="0"/>
              <a:t>Sustainable Livelihood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6528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90600" y="-446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Study Area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768490"/>
            <a:ext cx="8458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/>
              <a:t>It is a </a:t>
            </a:r>
            <a:r>
              <a:rPr lang="en-GB" sz="2400" b="1" dirty="0" smtClean="0"/>
              <a:t>pilot study </a:t>
            </a:r>
            <a:r>
              <a:rPr lang="en-GB" sz="2400" dirty="0" smtClean="0"/>
              <a:t>conducted on </a:t>
            </a:r>
            <a:r>
              <a:rPr lang="en-GB" sz="2400" b="1" dirty="0" smtClean="0"/>
              <a:t>two highly vulnerable communities</a:t>
            </a:r>
            <a:r>
              <a:rPr lang="en-GB" sz="2400" dirty="0" smtClean="0"/>
              <a:t> in Patuakhali district.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b="1" dirty="0" smtClean="0">
                <a:solidFill>
                  <a:srgbClr val="000090"/>
                </a:solidFill>
              </a:rPr>
              <a:t>Nowapara </a:t>
            </a:r>
            <a:r>
              <a:rPr lang="en-GB" sz="2400" b="1" dirty="0">
                <a:solidFill>
                  <a:srgbClr val="000090"/>
                </a:solidFill>
              </a:rPr>
              <a:t>and Pashurbunia communities </a:t>
            </a:r>
            <a:r>
              <a:rPr lang="en-GB" sz="2400" dirty="0"/>
              <a:t>are selected for this research because of their </a:t>
            </a:r>
            <a:r>
              <a:rPr lang="en-GB" sz="2400" b="1" dirty="0"/>
              <a:t>extreme geographical location </a:t>
            </a:r>
            <a:r>
              <a:rPr lang="en-GB" sz="2400" dirty="0"/>
              <a:t>(i.e. close to Bay of Bengal), </a:t>
            </a:r>
            <a:r>
              <a:rPr lang="en-GB" sz="2400" b="1" dirty="0"/>
              <a:t>economic instability </a:t>
            </a:r>
            <a:r>
              <a:rPr lang="en-GB" sz="2400" dirty="0"/>
              <a:t>(i.e. living behind poverty line) and </a:t>
            </a:r>
            <a:r>
              <a:rPr lang="en-GB" sz="2400" b="1" dirty="0"/>
              <a:t>vulnerability to cyclone disasters.</a:t>
            </a:r>
            <a:r>
              <a:rPr lang="en-GB" sz="2400" dirty="0"/>
              <a:t> </a:t>
            </a:r>
            <a:endParaRPr lang="en-GB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The </a:t>
            </a:r>
            <a:r>
              <a:rPr lang="en-GB" sz="2400" dirty="0"/>
              <a:t>communities are located </a:t>
            </a:r>
            <a:r>
              <a:rPr lang="en-GB" sz="2400" dirty="0" smtClean="0"/>
              <a:t>about </a:t>
            </a:r>
            <a:r>
              <a:rPr lang="en-GB" sz="2400" b="1" dirty="0"/>
              <a:t>0-30 cm above Mean Sea Level (MSL</a:t>
            </a:r>
            <a:r>
              <a:rPr lang="en-GB" sz="2400" b="1" dirty="0" smtClean="0"/>
              <a:t>)</a:t>
            </a:r>
            <a:r>
              <a:rPr lang="en-GB" sz="2400" dirty="0" smtClean="0"/>
              <a:t> </a:t>
            </a:r>
            <a:r>
              <a:rPr lang="en-GB" sz="2400" dirty="0"/>
              <a:t>and are protected by </a:t>
            </a:r>
            <a:r>
              <a:rPr lang="en-GB" sz="2400" dirty="0" smtClean="0"/>
              <a:t>an </a:t>
            </a:r>
            <a:r>
              <a:rPr lang="en-GB" sz="2400" dirty="0"/>
              <a:t>embankment. </a:t>
            </a:r>
            <a:r>
              <a:rPr lang="en-GB" sz="2400" b="1" dirty="0"/>
              <a:t>Early warning is not effective</a:t>
            </a:r>
            <a:r>
              <a:rPr lang="en-GB" sz="2400" dirty="0"/>
              <a:t> here in case of sudden embankment damage due to heavy rainfall or tidal </a:t>
            </a:r>
            <a:r>
              <a:rPr lang="en-GB" sz="2400" dirty="0" smtClean="0"/>
              <a:t>waves.</a:t>
            </a:r>
            <a:endParaRPr lang="en-GB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957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1602</Words>
  <Application>Microsoft Macintosh PowerPoint</Application>
  <PresentationFormat>On-screen Show (4:3)</PresentationFormat>
  <Paragraphs>173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SHAHEEN</dc:creator>
  <cp:lastModifiedBy>Bayes Ahmed</cp:lastModifiedBy>
  <cp:revision>147</cp:revision>
  <dcterms:created xsi:type="dcterms:W3CDTF">2006-08-16T00:00:00Z</dcterms:created>
  <dcterms:modified xsi:type="dcterms:W3CDTF">2016-04-19T14:00:40Z</dcterms:modified>
</cp:coreProperties>
</file>