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9"/>
  </p:notesMasterIdLst>
  <p:handoutMasterIdLst>
    <p:handoutMasterId r:id="rId100"/>
  </p:handoutMasterIdLst>
  <p:sldIdLst>
    <p:sldId id="275" r:id="rId2"/>
    <p:sldId id="349" r:id="rId3"/>
    <p:sldId id="390" r:id="rId4"/>
    <p:sldId id="370" r:id="rId5"/>
    <p:sldId id="381" r:id="rId6"/>
    <p:sldId id="371" r:id="rId7"/>
    <p:sldId id="394" r:id="rId8"/>
    <p:sldId id="351" r:id="rId9"/>
    <p:sldId id="373" r:id="rId10"/>
    <p:sldId id="374" r:id="rId11"/>
    <p:sldId id="375" r:id="rId12"/>
    <p:sldId id="376" r:id="rId13"/>
    <p:sldId id="377" r:id="rId14"/>
    <p:sldId id="378" r:id="rId15"/>
    <p:sldId id="502" r:id="rId16"/>
    <p:sldId id="503" r:id="rId17"/>
    <p:sldId id="504" r:id="rId18"/>
    <p:sldId id="505" r:id="rId19"/>
    <p:sldId id="506" r:id="rId20"/>
    <p:sldId id="507" r:id="rId21"/>
    <p:sldId id="508" r:id="rId22"/>
    <p:sldId id="509" r:id="rId23"/>
    <p:sldId id="510" r:id="rId24"/>
    <p:sldId id="511" r:id="rId25"/>
    <p:sldId id="512" r:id="rId26"/>
    <p:sldId id="513" r:id="rId27"/>
    <p:sldId id="514" r:id="rId28"/>
    <p:sldId id="515" r:id="rId29"/>
    <p:sldId id="516" r:id="rId30"/>
    <p:sldId id="431" r:id="rId31"/>
    <p:sldId id="476" r:id="rId32"/>
    <p:sldId id="477" r:id="rId33"/>
    <p:sldId id="478" r:id="rId34"/>
    <p:sldId id="479" r:id="rId35"/>
    <p:sldId id="480" r:id="rId36"/>
    <p:sldId id="481" r:id="rId37"/>
    <p:sldId id="439" r:id="rId38"/>
    <p:sldId id="440" r:id="rId39"/>
    <p:sldId id="441" r:id="rId40"/>
    <p:sldId id="442" r:id="rId41"/>
    <p:sldId id="443" r:id="rId42"/>
    <p:sldId id="444" r:id="rId43"/>
    <p:sldId id="445" r:id="rId44"/>
    <p:sldId id="446" r:id="rId45"/>
    <p:sldId id="447" r:id="rId46"/>
    <p:sldId id="448" r:id="rId47"/>
    <p:sldId id="449" r:id="rId48"/>
    <p:sldId id="450" r:id="rId49"/>
    <p:sldId id="451" r:id="rId50"/>
    <p:sldId id="452" r:id="rId51"/>
    <p:sldId id="453" r:id="rId52"/>
    <p:sldId id="454" r:id="rId53"/>
    <p:sldId id="455" r:id="rId54"/>
    <p:sldId id="456" r:id="rId55"/>
    <p:sldId id="457" r:id="rId56"/>
    <p:sldId id="482" r:id="rId57"/>
    <p:sldId id="459" r:id="rId58"/>
    <p:sldId id="460" r:id="rId59"/>
    <p:sldId id="461" r:id="rId60"/>
    <p:sldId id="496" r:id="rId61"/>
    <p:sldId id="465" r:id="rId62"/>
    <p:sldId id="466" r:id="rId63"/>
    <p:sldId id="468" r:id="rId64"/>
    <p:sldId id="469" r:id="rId65"/>
    <p:sldId id="470" r:id="rId66"/>
    <p:sldId id="471" r:id="rId67"/>
    <p:sldId id="472" r:id="rId68"/>
    <p:sldId id="473" r:id="rId69"/>
    <p:sldId id="474" r:id="rId70"/>
    <p:sldId id="475" r:id="rId71"/>
    <p:sldId id="497" r:id="rId72"/>
    <p:sldId id="500" r:id="rId73"/>
    <p:sldId id="498" r:id="rId74"/>
    <p:sldId id="499" r:id="rId75"/>
    <p:sldId id="495" r:id="rId76"/>
    <p:sldId id="483" r:id="rId77"/>
    <p:sldId id="484" r:id="rId78"/>
    <p:sldId id="485" r:id="rId79"/>
    <p:sldId id="486" r:id="rId80"/>
    <p:sldId id="526" r:id="rId81"/>
    <p:sldId id="487" r:id="rId82"/>
    <p:sldId id="488" r:id="rId83"/>
    <p:sldId id="489" r:id="rId84"/>
    <p:sldId id="490" r:id="rId85"/>
    <p:sldId id="491" r:id="rId86"/>
    <p:sldId id="492" r:id="rId87"/>
    <p:sldId id="493" r:id="rId88"/>
    <p:sldId id="494" r:id="rId89"/>
    <p:sldId id="518" r:id="rId90"/>
    <p:sldId id="517" r:id="rId91"/>
    <p:sldId id="525" r:id="rId92"/>
    <p:sldId id="519" r:id="rId93"/>
    <p:sldId id="520" r:id="rId94"/>
    <p:sldId id="522" r:id="rId95"/>
    <p:sldId id="521" r:id="rId96"/>
    <p:sldId id="523" r:id="rId97"/>
    <p:sldId id="501" r:id="rId9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92236" autoAdjust="0"/>
  </p:normalViewPr>
  <p:slideViewPr>
    <p:cSldViewPr>
      <p:cViewPr varScale="1">
        <p:scale>
          <a:sx n="82" d="100"/>
          <a:sy n="82" d="100"/>
        </p:scale>
        <p:origin x="-153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handoutMaster" Target="handoutMasters/handout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857196D3-816E-4256-88DB-BFD66E7639AE}" type="slidenum">
              <a:rPr lang="en-US"/>
              <a:pPr>
                <a:defRPr/>
              </a:pPr>
              <a:t>‹#›</a:t>
            </a:fld>
            <a:endParaRPr 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vl1pPr>
          </a:lstStyle>
          <a:p>
            <a:pPr>
              <a:defRPr/>
            </a:pPr>
            <a:fld id="{18AA12A5-76F9-43EE-9F24-A39E1CFD959B}" type="datetimeFigureOut">
              <a:rPr lang="en-US"/>
              <a:pPr>
                <a:defRPr/>
              </a:pPr>
              <a:t>9/20/16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vl1pPr>
          </a:lstStyle>
          <a:p>
            <a:pPr>
              <a:defRPr/>
            </a:pPr>
            <a:fld id="{8644694F-2E8E-460F-9060-365D421D76C7}" type="slidenum">
              <a:rPr lang="en-GB"/>
              <a:pPr>
                <a:defRPr/>
              </a:pPr>
              <a:t>‹#›</a:t>
            </a:fld>
            <a:endParaRPr lang="en-GB"/>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few studies on</a:t>
            </a:r>
            <a:r>
              <a:rPr lang="en-GB" baseline="0" dirty="0"/>
              <a:t> active faulting in the region, though these EQs may have spurred revived efforts in that direction. Some of the observations, including San Isidro which Fiona will talk about may be utilised in validation efforts of the work by </a:t>
            </a:r>
            <a:r>
              <a:rPr lang="en-GB" baseline="0" dirty="0" err="1"/>
              <a:t>Eguez</a:t>
            </a:r>
            <a:r>
              <a:rPr lang="en-GB" baseline="0" dirty="0"/>
              <a:t> (2003). Reyes (2008) and others suggest that there may very well be currently unsuspected active faults in the region. </a:t>
            </a:r>
            <a:endParaRPr lang="en-GB"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3</a:t>
            </a:fld>
            <a:endParaRPr lang="en-GB"/>
          </a:p>
        </p:txBody>
      </p:sp>
    </p:spTree>
    <p:extLst>
      <p:ext uri="{BB962C8B-B14F-4D97-AF65-F5344CB8AC3E}">
        <p14:creationId xmlns:p14="http://schemas.microsoft.com/office/powerpoint/2010/main" val="2418530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chemeClr val="tx1"/>
                </a:solidFill>
              </a:rPr>
              <a:t>single, portable, digital seismometer, with </a:t>
            </a:r>
            <a:r>
              <a:rPr lang="en-GB" sz="1200" dirty="0" err="1" smtClean="0">
                <a:solidFill>
                  <a:schemeClr val="tx1"/>
                </a:solidFill>
              </a:rPr>
              <a:t>tyically</a:t>
            </a:r>
            <a:r>
              <a:rPr lang="en-GB" sz="1200" dirty="0" smtClean="0">
                <a:solidFill>
                  <a:schemeClr val="tx1"/>
                </a:solidFill>
              </a:rPr>
              <a:t> three orthogonal accelerometers and </a:t>
            </a:r>
            <a:r>
              <a:rPr lang="en-GB" sz="1200" dirty="0" err="1" smtClean="0">
                <a:solidFill>
                  <a:schemeClr val="tx1"/>
                </a:solidFill>
              </a:rPr>
              <a:t>velocimeters</a:t>
            </a:r>
            <a:r>
              <a:rPr lang="en-GB" sz="1200" dirty="0" smtClean="0">
                <a:solidFill>
                  <a:schemeClr val="tx1"/>
                </a:solidFill>
              </a:rPr>
              <a:t> which measure surface waves</a:t>
            </a:r>
          </a:p>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17</a:t>
            </a:fld>
            <a:endParaRPr lang="en-GB"/>
          </a:p>
        </p:txBody>
      </p:sp>
    </p:spTree>
    <p:extLst>
      <p:ext uri="{BB962C8B-B14F-4D97-AF65-F5344CB8AC3E}">
        <p14:creationId xmlns:p14="http://schemas.microsoft.com/office/powerpoint/2010/main" val="177064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Work</a:t>
            </a:r>
            <a:r>
              <a:rPr lang="en-GB" baseline="0" dirty="0" smtClean="0"/>
              <a:t> to be continued. New geological information provided. See final report</a:t>
            </a:r>
            <a:endParaRPr lang="en-GB" dirty="0" smtClean="0"/>
          </a:p>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18</a:t>
            </a:fld>
            <a:endParaRPr lang="en-GB"/>
          </a:p>
        </p:txBody>
      </p:sp>
    </p:spTree>
    <p:extLst>
      <p:ext uri="{BB962C8B-B14F-4D97-AF65-F5344CB8AC3E}">
        <p14:creationId xmlns:p14="http://schemas.microsoft.com/office/powerpoint/2010/main" val="62331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GB" sz="1400" dirty="0" smtClean="0">
                <a:solidFill>
                  <a:schemeClr val="tx1"/>
                </a:solidFill>
              </a:rPr>
              <a:t>Site effects need further attention to understand the ground motions which affected the structures at surface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Tend to underestimate the losses due to </a:t>
            </a:r>
            <a:r>
              <a:rPr lang="en-US" dirty="0" err="1" smtClean="0"/>
              <a:t>geotech</a:t>
            </a:r>
            <a:r>
              <a:rPr lang="en-US" dirty="0" smtClean="0"/>
              <a:t>’ failures. Eco losses are still mainly calculated based on structural damage. However, significant losses to shrimp farms, many informal settlements built on unstable ground often overlooked in loss </a:t>
            </a:r>
            <a:r>
              <a:rPr lang="en-US" dirty="0" err="1" smtClean="0"/>
              <a:t>calcs</a:t>
            </a:r>
            <a:r>
              <a:rPr lang="en-US" dirty="0" smtClean="0"/>
              <a:t>; difficulty as well to calculate impact of road transport disruption on eco losses. </a:t>
            </a:r>
          </a:p>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29</a:t>
            </a:fld>
            <a:endParaRPr lang="en-GB"/>
          </a:p>
        </p:txBody>
      </p:sp>
    </p:spTree>
    <p:extLst>
      <p:ext uri="{BB962C8B-B14F-4D97-AF65-F5344CB8AC3E}">
        <p14:creationId xmlns:p14="http://schemas.microsoft.com/office/powerpoint/2010/main" val="588093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31</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32</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33</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34</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35</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36</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47</a:t>
            </a:fld>
            <a:endParaRPr lang="en-GB"/>
          </a:p>
        </p:txBody>
      </p:sp>
    </p:spTree>
    <p:extLst>
      <p:ext uri="{BB962C8B-B14F-4D97-AF65-F5344CB8AC3E}">
        <p14:creationId xmlns:p14="http://schemas.microsoft.com/office/powerpoint/2010/main" val="20145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Time of earthquake:</a:t>
            </a:r>
            <a:r>
              <a:rPr lang="en-GB" baseline="0" dirty="0" smtClean="0"/>
              <a:t> Saturday, 18:58 ECT (no school or work but in their house and some displaced people had to sleep outside in the rain.)</a:t>
            </a:r>
          </a:p>
          <a:p>
            <a:r>
              <a:rPr lang="en-GB" dirty="0" smtClean="0"/>
              <a:t>Rainy season / floods - After extremely</a:t>
            </a:r>
            <a:r>
              <a:rPr lang="en-GB" baseline="0" dirty="0" smtClean="0"/>
              <a:t> high floods starting in January 2016 aggravated by El Nino (418 people evacuated in the province, 604 houses affected/destroyed).</a:t>
            </a:r>
            <a:endParaRPr lang="en-GB" dirty="0" smtClean="0"/>
          </a:p>
          <a:p>
            <a:r>
              <a:rPr lang="en-GB" dirty="0" smtClean="0"/>
              <a:t>Flooding was reported in at least seven cantons on 13 April, leaving people in need of water (Government 13/04/2016). Food security and livelihoods in </a:t>
            </a:r>
            <a:r>
              <a:rPr lang="en-GB" dirty="0" err="1" smtClean="0"/>
              <a:t>Manabi</a:t>
            </a:r>
            <a:r>
              <a:rPr lang="en-GB" dirty="0" smtClean="0"/>
              <a:t> have been affected by flooding and landslides. Cocoa and banana crops have been destroyed in April.</a:t>
            </a:r>
            <a:endParaRPr lang="en-GB"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No formal earthquake emergency plan (however, plans in case of a volcanic eruption).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New Building Code in 2014, for seismic design (NEC-15) though Gap between Code and Practice and Limitations of the code some of which will be touched upon during the presentation.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Tensed</a:t>
            </a:r>
            <a:r>
              <a:rPr lang="en-GB" baseline="0" dirty="0" smtClean="0"/>
              <a:t> p</a:t>
            </a:r>
            <a:r>
              <a:rPr lang="en-GB" dirty="0" smtClean="0"/>
              <a:t>olitical</a:t>
            </a:r>
            <a:r>
              <a:rPr lang="en-GB" baseline="0" dirty="0" smtClean="0"/>
              <a:t> context (between the people, the government and between the army and civil forces). However, may also have been a stimuli for quick and efficient response to gain political capital from it.</a:t>
            </a:r>
          </a:p>
          <a:p>
            <a:r>
              <a:rPr lang="en-GB" baseline="0" dirty="0" smtClean="0"/>
              <a:t>Prompt response (though may have led to hastened demolition orders and controversial shelter options choices).</a:t>
            </a:r>
          </a:p>
          <a:p>
            <a:r>
              <a:rPr lang="en-GB" baseline="0" dirty="0" smtClean="0"/>
              <a:t>Instruments for financial response needs developing. </a:t>
            </a:r>
            <a:endParaRPr lang="en-GB" dirty="0" smtClean="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7</a:t>
            </a:fld>
            <a:endParaRPr lang="en-GB"/>
          </a:p>
        </p:txBody>
      </p:sp>
    </p:spTree>
    <p:extLst>
      <p:ext uri="{BB962C8B-B14F-4D97-AF65-F5344CB8AC3E}">
        <p14:creationId xmlns:p14="http://schemas.microsoft.com/office/powerpoint/2010/main" val="2975923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56</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60</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71</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72</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73</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74</a:t>
            </a:fld>
            <a:endParaRPr lang="en-GB"/>
          </a:p>
        </p:txBody>
      </p:sp>
    </p:spTree>
    <p:extLst>
      <p:ext uri="{BB962C8B-B14F-4D97-AF65-F5344CB8AC3E}">
        <p14:creationId xmlns:p14="http://schemas.microsoft.com/office/powerpoint/2010/main" val="2531697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93</a:t>
            </a:fld>
            <a:endParaRPr lang="en-GB"/>
          </a:p>
        </p:txBody>
      </p:sp>
    </p:spTree>
    <p:extLst>
      <p:ext uri="{BB962C8B-B14F-4D97-AF65-F5344CB8AC3E}">
        <p14:creationId xmlns:p14="http://schemas.microsoft.com/office/powerpoint/2010/main" val="2975923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94</a:t>
            </a:fld>
            <a:endParaRPr lang="en-GB"/>
          </a:p>
        </p:txBody>
      </p:sp>
    </p:spTree>
    <p:extLst>
      <p:ext uri="{BB962C8B-B14F-4D97-AF65-F5344CB8AC3E}">
        <p14:creationId xmlns:p14="http://schemas.microsoft.com/office/powerpoint/2010/main" val="2975923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95</a:t>
            </a:fld>
            <a:endParaRPr lang="en-GB"/>
          </a:p>
        </p:txBody>
      </p:sp>
    </p:spTree>
    <p:extLst>
      <p:ext uri="{BB962C8B-B14F-4D97-AF65-F5344CB8AC3E}">
        <p14:creationId xmlns:p14="http://schemas.microsoft.com/office/powerpoint/2010/main" val="2975923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96</a:t>
            </a:fld>
            <a:endParaRPr lang="en-GB"/>
          </a:p>
        </p:txBody>
      </p:sp>
    </p:spTree>
    <p:extLst>
      <p:ext uri="{BB962C8B-B14F-4D97-AF65-F5344CB8AC3E}">
        <p14:creationId xmlns:p14="http://schemas.microsoft.com/office/powerpoint/2010/main" val="2975923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spcAft>
                <a:spcPts val="600"/>
              </a:spcAft>
            </a:pPr>
            <a:r>
              <a:rPr lang="en-US" altLang="en-US" sz="1200" dirty="0">
                <a:latin typeface="Tahoma" panose="020B0604030504040204" pitchFamily="34" charset="0"/>
                <a:ea typeface="ＭＳ Ｐゴシック" panose="020B0600070205080204" pitchFamily="34" charset="-128"/>
                <a:cs typeface="Tahoma" panose="020B0604030504040204" pitchFamily="34" charset="0"/>
              </a:rPr>
              <a:t>South American arc extending 7,000 km from southern coast of Panama in Central America to southern Chile.</a:t>
            </a:r>
          </a:p>
          <a:p>
            <a:pPr>
              <a:spcBef>
                <a:spcPct val="0"/>
              </a:spcBef>
              <a:spcAft>
                <a:spcPts val="600"/>
              </a:spcAft>
            </a:pP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Nazca plate </a:t>
            </a:r>
            <a:r>
              <a:rPr lang="en-SG" altLang="en-US" sz="1200" dirty="0" err="1">
                <a:latin typeface="Tahoma" panose="020B0604030504040204" pitchFamily="34" charset="0"/>
                <a:ea typeface="ＭＳ Ｐゴシック" panose="020B0600070205080204" pitchFamily="34" charset="-128"/>
                <a:cs typeface="Tahoma" panose="020B0604030504040204" pitchFamily="34" charset="0"/>
              </a:rPr>
              <a:t>subducts</a:t>
            </a: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 beneath the South America continent, creating the Andes Mountains and active volcanic chain. </a:t>
            </a:r>
          </a:p>
          <a:p>
            <a:pPr>
              <a:spcBef>
                <a:spcPct val="0"/>
              </a:spcBef>
              <a:spcAft>
                <a:spcPts val="600"/>
              </a:spcAft>
            </a:pP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Displaces at a rate of 65 mm/</a:t>
            </a:r>
            <a:r>
              <a:rPr lang="en-SG" altLang="en-US" sz="1200" dirty="0" err="1">
                <a:latin typeface="Tahoma" panose="020B0604030504040204" pitchFamily="34" charset="0"/>
                <a:ea typeface="ＭＳ Ｐゴシック" panose="020B0600070205080204" pitchFamily="34" charset="-128"/>
                <a:cs typeface="Tahoma" panose="020B0604030504040204" pitchFamily="34" charset="0"/>
              </a:rPr>
              <a:t>yr</a:t>
            </a: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 (north) to 80 m/</a:t>
            </a:r>
            <a:r>
              <a:rPr lang="en-SG" altLang="en-US" sz="1200" dirty="0" err="1">
                <a:latin typeface="Tahoma" panose="020B0604030504040204" pitchFamily="34" charset="0"/>
                <a:ea typeface="ＭＳ Ｐゴシック" panose="020B0600070205080204" pitchFamily="34" charset="-128"/>
                <a:cs typeface="Tahoma" panose="020B0604030504040204" pitchFamily="34" charset="0"/>
              </a:rPr>
              <a:t>yr</a:t>
            </a: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 (south).</a:t>
            </a:r>
          </a:p>
          <a:p>
            <a:pPr>
              <a:spcBef>
                <a:spcPct val="0"/>
              </a:spcBef>
              <a:spcAft>
                <a:spcPts val="600"/>
              </a:spcAft>
            </a:pP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Several large </a:t>
            </a:r>
            <a:r>
              <a:rPr lang="en-SG" altLang="en-US" sz="1200" dirty="0" err="1">
                <a:latin typeface="Tahoma" panose="020B0604030504040204" pitchFamily="34" charset="0"/>
                <a:ea typeface="ＭＳ Ｐゴシック" panose="020B0600070205080204" pitchFamily="34" charset="-128"/>
                <a:cs typeface="Tahoma" panose="020B0604030504040204" pitchFamily="34" charset="0"/>
              </a:rPr>
              <a:t>interplate</a:t>
            </a: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 earthquakes of magnitude 8 or greater have occurred (e.g. 1960 Mw 9.5 earthquake, the largest instrumentally recorded earthquake in the world; and 2010 Mw 8.8 earthquake) (USGS 2016).</a:t>
            </a:r>
          </a:p>
          <a:p>
            <a:pPr>
              <a:spcBef>
                <a:spcPct val="0"/>
              </a:spcBef>
              <a:spcAft>
                <a:spcPts val="600"/>
              </a:spcAft>
            </a:pP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Strong shallow intraplate earthquakes within the South American Plate along the Andes triggered landslides, subsidence, liquefaction and river impoundment (Espinosa 1979).</a:t>
            </a:r>
          </a:p>
          <a:p>
            <a:pPr marL="182563" indent="-182563">
              <a:spcBef>
                <a:spcPct val="0"/>
              </a:spcBef>
              <a:spcAft>
                <a:spcPts val="600"/>
              </a:spcAft>
            </a:pP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Mw 7.8 megathrust earthquake, at west coast of northern Ecuador, near the </a:t>
            </a:r>
            <a:r>
              <a:rPr lang="en-SG" altLang="en-US" sz="1200" dirty="0" err="1">
                <a:latin typeface="Tahoma" panose="020B0604030504040204" pitchFamily="34" charset="0"/>
                <a:ea typeface="ＭＳ Ｐゴシック" panose="020B0600070205080204" pitchFamily="34" charset="-128"/>
                <a:cs typeface="Tahoma" panose="020B0604030504040204" pitchFamily="34" charset="0"/>
              </a:rPr>
              <a:t>subducting</a:t>
            </a:r>
            <a:r>
              <a:rPr lang="en-SG" altLang="en-US" sz="1200" dirty="0">
                <a:latin typeface="Tahoma" panose="020B0604030504040204" pitchFamily="34" charset="0"/>
                <a:ea typeface="ＭＳ Ｐゴシック" panose="020B0600070205080204" pitchFamily="34" charset="-128"/>
                <a:cs typeface="Tahoma" panose="020B0604030504040204" pitchFamily="34" charset="0"/>
              </a:rPr>
              <a:t> Nazca-South America plate boundary. Occurred at 23:58 hours UTC at a depth of 19.2 km (USGS 2016).</a:t>
            </a:r>
          </a:p>
          <a:p>
            <a:endParaRPr lang="en-GB" dirty="0"/>
          </a:p>
        </p:txBody>
      </p:sp>
      <p:sp>
        <p:nvSpPr>
          <p:cNvPr id="4" name="Slide Number Placeholder 3"/>
          <p:cNvSpPr>
            <a:spLocks noGrp="1"/>
          </p:cNvSpPr>
          <p:nvPr>
            <p:ph type="sldNum" sz="quarter" idx="10"/>
          </p:nvPr>
        </p:nvSpPr>
        <p:spPr/>
        <p:txBody>
          <a:bodyPr/>
          <a:lstStyle/>
          <a:p>
            <a:pPr>
              <a:defRPr/>
            </a:pPr>
            <a:fld id="{CEF592EF-EEAC-429D-9A4C-EB1B7F9F58F9}" type="slidenum">
              <a:rPr lang="en-GB" altLang="en-US" smtClean="0"/>
              <a:pPr>
                <a:defRPr/>
              </a:pPr>
              <a:t>9</a:t>
            </a:fld>
            <a:endParaRPr lang="en-GB" altLang="en-US"/>
          </a:p>
        </p:txBody>
      </p:sp>
    </p:spTree>
    <p:extLst>
      <p:ext uri="{BB962C8B-B14F-4D97-AF65-F5344CB8AC3E}">
        <p14:creationId xmlns:p14="http://schemas.microsoft.com/office/powerpoint/2010/main" val="2462324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Transition slide to introduce the</a:t>
            </a:r>
            <a:r>
              <a:rPr lang="en-GB" baseline="0" dirty="0"/>
              <a:t> three following parts of the presentation</a:t>
            </a:r>
            <a:endParaRPr lang="en-GB"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97</a:t>
            </a:fld>
            <a:endParaRPr lang="en-GB"/>
          </a:p>
        </p:txBody>
      </p:sp>
    </p:spTree>
    <p:extLst>
      <p:ext uri="{BB962C8B-B14F-4D97-AF65-F5344CB8AC3E}">
        <p14:creationId xmlns:p14="http://schemas.microsoft.com/office/powerpoint/2010/main" val="3954848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few studies on</a:t>
            </a:r>
            <a:r>
              <a:rPr lang="en-GB" baseline="0" dirty="0"/>
              <a:t> active faulting in the region, though these EQs may have spurred revived efforts in that direction. Some of the observations, including San Isidro which Fiona will talk about may be utilised in validation efforts of the work by </a:t>
            </a:r>
            <a:r>
              <a:rPr lang="en-GB" baseline="0" dirty="0" err="1"/>
              <a:t>Eguez</a:t>
            </a:r>
            <a:r>
              <a:rPr lang="en-GB" baseline="0" dirty="0"/>
              <a:t> (2003). Reyes (2008) and others suggest that there may very well be currently unsuspected active faults in the region. </a:t>
            </a:r>
            <a:endParaRPr lang="en-GB"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10</a:t>
            </a:fld>
            <a:endParaRPr lang="en-GB"/>
          </a:p>
        </p:txBody>
      </p:sp>
    </p:spTree>
    <p:extLst>
      <p:ext uri="{BB962C8B-B14F-4D97-AF65-F5344CB8AC3E}">
        <p14:creationId xmlns:p14="http://schemas.microsoft.com/office/powerpoint/2010/main" val="2418530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Ecuador has a history of large seismic events exceeding M</a:t>
            </a:r>
            <a:r>
              <a:rPr lang="en-GB" sz="1200" kern="1200" baseline="-250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7. The epicentre of the 2016 earthquake was located at the southern end of the 400-500km long rupture area of the 1906 M</a:t>
            </a:r>
            <a:r>
              <a:rPr lang="en-GB" sz="1200" kern="1200" baseline="-250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8.8 event which generated a tsunami that killed hundreds of people [1]. Closer to the 2016 epicentre, a M</a:t>
            </a:r>
            <a:r>
              <a:rPr lang="en-GB" sz="1200" kern="1200" baseline="-250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7.8 earthquake occurred in 1942, 43km south of the recent April event, and a M</a:t>
            </a:r>
            <a:r>
              <a:rPr lang="en-GB" sz="1200" kern="1200" baseline="-250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7.2 event in 1998 close to Bahía de </a:t>
            </a:r>
            <a:r>
              <a:rPr lang="en-GB" sz="1200" kern="1200" dirty="0" err="1">
                <a:solidFill>
                  <a:schemeClr val="tx1"/>
                </a:solidFill>
                <a:effectLst/>
                <a:latin typeface="+mn-lt"/>
                <a:ea typeface="+mn-ea"/>
                <a:cs typeface="+mn-cs"/>
              </a:rPr>
              <a:t>Caráquez</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Add the </a:t>
            </a:r>
            <a:r>
              <a:rPr lang="en-GB" sz="1200" kern="1200" dirty="0" err="1">
                <a:solidFill>
                  <a:schemeClr val="tx1"/>
                </a:solidFill>
                <a:effectLst/>
                <a:latin typeface="+mn-lt"/>
                <a:ea typeface="+mn-ea"/>
                <a:cs typeface="+mn-cs"/>
              </a:rPr>
              <a:t>Chlieh</a:t>
            </a:r>
            <a:r>
              <a:rPr lang="en-GB" sz="1200" kern="1200" baseline="0" dirty="0">
                <a:solidFill>
                  <a:schemeClr val="tx1"/>
                </a:solidFill>
                <a:effectLst/>
                <a:latin typeface="+mn-lt"/>
                <a:ea typeface="+mn-ea"/>
                <a:cs typeface="+mn-cs"/>
              </a:rPr>
              <a:t> et al. (2014) figure</a:t>
            </a:r>
            <a:endParaRPr lang="en-GB" sz="1200" kern="1200" dirty="0">
              <a:solidFill>
                <a:schemeClr val="tx1"/>
              </a:solidFill>
              <a:effectLst/>
              <a:latin typeface="+mn-lt"/>
              <a:ea typeface="+mn-ea"/>
              <a:cs typeface="+mn-cs"/>
            </a:endParaRPr>
          </a:p>
          <a:p>
            <a:pPr>
              <a:spcBef>
                <a:spcPct val="0"/>
              </a:spcBef>
              <a:spcAft>
                <a:spcPts val="600"/>
              </a:spcAft>
            </a:pPr>
            <a:endParaRPr lang="en-US" altLang="en-US" sz="1200" dirty="0">
              <a:latin typeface="Tahoma" panose="020B0604030504040204" pitchFamily="34" charset="0"/>
              <a:ea typeface="ＭＳ Ｐゴシック" panose="020B0600070205080204" pitchFamily="34" charset="-128"/>
              <a:cs typeface="Tahoma" panose="020B060403050404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CEF592EF-EEAC-429D-9A4C-EB1B7F9F58F9}" type="slidenum">
              <a:rPr lang="en-GB" altLang="en-US" smtClean="0"/>
              <a:pPr>
                <a:defRPr/>
              </a:pPr>
              <a:t>11</a:t>
            </a:fld>
            <a:endParaRPr lang="en-GB" altLang="en-US"/>
          </a:p>
        </p:txBody>
      </p:sp>
    </p:spTree>
    <p:extLst>
      <p:ext uri="{BB962C8B-B14F-4D97-AF65-F5344CB8AC3E}">
        <p14:creationId xmlns:p14="http://schemas.microsoft.com/office/powerpoint/2010/main" val="87485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a:spcBef>
                <a:spcPct val="0"/>
              </a:spcBef>
              <a:spcAft>
                <a:spcPts val="600"/>
              </a:spcAft>
            </a:pPr>
            <a:r>
              <a:rPr lang="en-GB" sz="1200" kern="1200" dirty="0">
                <a:solidFill>
                  <a:schemeClr val="tx1"/>
                </a:solidFill>
                <a:effectLst/>
                <a:latin typeface="+mn-lt"/>
                <a:ea typeface="+mn-ea"/>
                <a:cs typeface="+mn-cs"/>
              </a:rPr>
              <a:t>Since the main shock, hundreds of aftershocks have been recorded, including many events greater than M</a:t>
            </a:r>
            <a:r>
              <a:rPr lang="en-GB" sz="1200" kern="1200" baseline="-250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5, such as the M</a:t>
            </a:r>
            <a:r>
              <a:rPr lang="en-GB" sz="1200" kern="1200" baseline="-250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6.7 and 6.9 aftershock events on 18 May. </a:t>
            </a:r>
            <a:endParaRPr lang="en-SG" altLang="en-US" sz="1200" dirty="0">
              <a:ea typeface="ＭＳ Ｐゴシック" panose="020B0600070205080204" pitchFamily="34" charset="-128"/>
            </a:endParaRPr>
          </a:p>
          <a:p>
            <a:pPr marL="182563" indent="-182563">
              <a:spcBef>
                <a:spcPct val="0"/>
              </a:spcBef>
              <a:spcAft>
                <a:spcPts val="600"/>
              </a:spcAft>
            </a:pPr>
            <a:r>
              <a:rPr lang="en-SG" altLang="en-US" sz="1200" dirty="0">
                <a:ea typeface="ＭＳ Ｐゴシック" panose="020B0600070205080204" pitchFamily="34" charset="-128"/>
              </a:rPr>
              <a:t>Rate of aftershock with elapsed days depicted well with modified Omori’s law, which describe that frequency of aftershocks decrease with reciprocal of time after </a:t>
            </a:r>
            <a:r>
              <a:rPr lang="en-SG" altLang="en-US" sz="1200" dirty="0" err="1">
                <a:ea typeface="ＭＳ Ｐゴシック" panose="020B0600070205080204" pitchFamily="34" charset="-128"/>
              </a:rPr>
              <a:t>mainshock</a:t>
            </a:r>
            <a:r>
              <a:rPr lang="en-SG" altLang="en-US" sz="1200" dirty="0">
                <a:ea typeface="ＭＳ Ｐゴシック" panose="020B0600070205080204" pitchFamily="34" charset="-128"/>
              </a:rPr>
              <a:t>. </a:t>
            </a:r>
          </a:p>
          <a:p>
            <a:pPr marL="182563" indent="-182563">
              <a:spcBef>
                <a:spcPct val="0"/>
              </a:spcBef>
              <a:spcAft>
                <a:spcPts val="600"/>
              </a:spcAft>
            </a:pPr>
            <a:r>
              <a:rPr lang="en-SG" altLang="en-US" sz="1200" dirty="0">
                <a:ea typeface="ＭＳ Ｐゴシック" panose="020B0600070205080204" pitchFamily="34" charset="-128"/>
              </a:rPr>
              <a:t>Gutenberg-Richter relationship showed that the </a:t>
            </a:r>
            <a:r>
              <a:rPr lang="en-SG" altLang="en-US" sz="1200" dirty="0" err="1">
                <a:ea typeface="ＭＳ Ｐゴシック" panose="020B0600070205080204" pitchFamily="34" charset="-128"/>
              </a:rPr>
              <a:t>mainshock</a:t>
            </a:r>
            <a:r>
              <a:rPr lang="en-SG" altLang="en-US" sz="1200" dirty="0">
                <a:ea typeface="ＭＳ Ｐゴシック" panose="020B0600070205080204" pitchFamily="34" charset="-128"/>
              </a:rPr>
              <a:t> is significantly larger than the trend produced by the aftershocks.</a:t>
            </a:r>
          </a:p>
          <a:p>
            <a:pPr marL="182563" indent="-182563">
              <a:spcBef>
                <a:spcPct val="0"/>
              </a:spcBef>
              <a:spcAft>
                <a:spcPts val="600"/>
              </a:spcAft>
            </a:pPr>
            <a:r>
              <a:rPr lang="en-SG" altLang="en-US" sz="1200" dirty="0">
                <a:ea typeface="ＭＳ Ｐゴシック" panose="020B0600070205080204" pitchFamily="34" charset="-128"/>
              </a:rPr>
              <a:t>Nevertheless, both figures indicate that empirical laws can capture broad characteristics of the aftershocks. </a:t>
            </a:r>
          </a:p>
          <a:p>
            <a:pPr marL="182563" indent="-182563">
              <a:spcBef>
                <a:spcPct val="0"/>
              </a:spcBef>
              <a:spcAft>
                <a:spcPts val="600"/>
              </a:spcAft>
            </a:pPr>
            <a:r>
              <a:rPr lang="en-GB" altLang="en-US" sz="1200" dirty="0">
                <a:ea typeface="ＭＳ Ｐゴシック" panose="020B0600070205080204" pitchFamily="34" charset="-128"/>
              </a:rPr>
              <a:t>The likelihood</a:t>
            </a:r>
            <a:r>
              <a:rPr lang="en-GB" altLang="en-US" sz="1200" baseline="0" dirty="0">
                <a:ea typeface="ＭＳ Ｐゴシック" panose="020B0600070205080204" pitchFamily="34" charset="-128"/>
              </a:rPr>
              <a:t> of an important aftershock to occur whilst on the mission is hence significantly lower a month after the event. However, as the two examples show, they do occur even when the probability is low. Appropriate precautionary measures always need to be taken on the field. </a:t>
            </a:r>
          </a:p>
          <a:p>
            <a:pPr marL="182563" indent="-182563">
              <a:spcBef>
                <a:spcPct val="0"/>
              </a:spcBef>
              <a:spcAft>
                <a:spcPts val="600"/>
              </a:spcAft>
            </a:pPr>
            <a:r>
              <a:rPr lang="en-GB" altLang="en-US" sz="1200" baseline="0" dirty="0">
                <a:ea typeface="ＭＳ Ｐゴシック" panose="020B0600070205080204" pitchFamily="34" charset="-128"/>
              </a:rPr>
              <a:t>Aftershocks also raise the issue of distinguishing observations associated to the main shock or the aftershocks. Talking to the people or comparing observations to satellite or other imagery from after the main shock are a couple of solutions to come about this problem. </a:t>
            </a:r>
            <a:endParaRPr lang="en-US" altLang="en-US" sz="1200" dirty="0">
              <a:latin typeface="Tahoma" panose="020B0604030504040204" pitchFamily="34" charset="0"/>
              <a:ea typeface="ＭＳ Ｐゴシック" panose="020B0600070205080204" pitchFamily="34" charset="-128"/>
              <a:cs typeface="Tahoma" panose="020B0604030504040204" pitchFamily="34" charset="0"/>
            </a:endParaRPr>
          </a:p>
          <a:p>
            <a:endParaRPr lang="en-GB" altLang="en-US" dirty="0">
              <a:ea typeface="ＭＳ Ｐゴシック" panose="020B0600070205080204" pitchFamily="34" charset="-128"/>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9F734F-212E-4337-9748-09B0B18939BD}" type="slidenum">
              <a:rPr lang="en-GB" altLang="en-US">
                <a:latin typeface="Arial" panose="020B0604020202020204" pitchFamily="34" charset="0"/>
              </a:rPr>
              <a:pPr>
                <a:spcBef>
                  <a:spcPct val="0"/>
                </a:spcBef>
              </a:pPr>
              <a:t>12</a:t>
            </a:fld>
            <a:endParaRPr lang="en-GB" altLang="en-US">
              <a:latin typeface="Arial" panose="020B0604020202020204" pitchFamily="34" charset="0"/>
            </a:endParaRPr>
          </a:p>
        </p:txBody>
      </p:sp>
    </p:spTree>
    <p:extLst>
      <p:ext uri="{BB962C8B-B14F-4D97-AF65-F5344CB8AC3E}">
        <p14:creationId xmlns:p14="http://schemas.microsoft.com/office/powerpoint/2010/main" val="259690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a:spcBef>
                <a:spcPct val="0"/>
              </a:spcBef>
              <a:spcAft>
                <a:spcPts val="600"/>
              </a:spcAft>
            </a:pPr>
            <a:r>
              <a:rPr lang="en-SG" altLang="en-US" sz="1200" dirty="0">
                <a:latin typeface="Tahoma" pitchFamily="34" charset="0"/>
                <a:ea typeface="ＭＳ Ｐゴシック" pitchFamily="34" charset="-128"/>
                <a:cs typeface="Tahoma" pitchFamily="34" charset="0"/>
              </a:rPr>
              <a:t>-Geophysical Institute (</a:t>
            </a:r>
            <a:r>
              <a:rPr lang="en-SG" altLang="en-US" sz="1200" dirty="0" err="1">
                <a:latin typeface="Tahoma" pitchFamily="34" charset="0"/>
                <a:ea typeface="ＭＳ Ｐゴシック" pitchFamily="34" charset="-128"/>
                <a:cs typeface="Tahoma" pitchFamily="34" charset="0"/>
              </a:rPr>
              <a:t>Instituto</a:t>
            </a:r>
            <a:r>
              <a:rPr lang="en-SG" altLang="en-US" sz="1200" dirty="0">
                <a:latin typeface="Tahoma" pitchFamily="34" charset="0"/>
                <a:ea typeface="ＭＳ Ｐゴシック" pitchFamily="34" charset="-128"/>
                <a:cs typeface="Tahoma" pitchFamily="34" charset="0"/>
              </a:rPr>
              <a:t> </a:t>
            </a:r>
            <a:r>
              <a:rPr lang="en-SG" altLang="en-US" sz="1200" dirty="0" err="1">
                <a:latin typeface="Tahoma" pitchFamily="34" charset="0"/>
                <a:ea typeface="ＭＳ Ｐゴシック" pitchFamily="34" charset="-128"/>
                <a:cs typeface="Tahoma" pitchFamily="34" charset="0"/>
              </a:rPr>
              <a:t>Geofisico</a:t>
            </a:r>
            <a:r>
              <a:rPr lang="en-SG" altLang="en-US" sz="1200" dirty="0">
                <a:latin typeface="Tahoma" pitchFamily="34" charset="0"/>
                <a:ea typeface="ＭＳ Ｐゴシック" pitchFamily="34" charset="-128"/>
                <a:cs typeface="Tahoma" pitchFamily="34" charset="0"/>
              </a:rPr>
              <a:t>) registered ground shaking lasting about 50 seconds. Highest peak ground acceleration (PGA) recorded was 1.41g at station APED near </a:t>
            </a:r>
            <a:r>
              <a:rPr lang="en-SG" altLang="en-US" sz="1200" dirty="0" err="1">
                <a:latin typeface="Tahoma" pitchFamily="34" charset="0"/>
                <a:ea typeface="ＭＳ Ｐゴシック" pitchFamily="34" charset="-128"/>
                <a:cs typeface="Tahoma" pitchFamily="34" charset="0"/>
              </a:rPr>
              <a:t>Perdernales</a:t>
            </a:r>
            <a:r>
              <a:rPr lang="en-SG" altLang="en-US" sz="1200" dirty="0">
                <a:latin typeface="Tahoma" pitchFamily="34" charset="0"/>
                <a:ea typeface="ＭＳ Ｐゴシック" pitchFamily="34" charset="-128"/>
                <a:cs typeface="Tahoma" pitchFamily="34" charset="0"/>
              </a:rPr>
              <a:t>.</a:t>
            </a:r>
          </a:p>
          <a:p>
            <a:pPr marL="182563" indent="-182563">
              <a:spcBef>
                <a:spcPct val="0"/>
              </a:spcBef>
              <a:spcAft>
                <a:spcPts val="600"/>
              </a:spcAft>
            </a:pPr>
            <a:r>
              <a:rPr lang="en-SG" altLang="en-US" sz="1200" dirty="0">
                <a:latin typeface="Tahoma" pitchFamily="34" charset="0"/>
                <a:ea typeface="ＭＳ Ｐゴシック" pitchFamily="34" charset="-128"/>
                <a:cs typeface="Tahoma" pitchFamily="34" charset="0"/>
              </a:rPr>
              <a:t>-PGA values lower in the north of the epicentre but with longer duration as compared to the south where higher PGAs are observed with a shorter duration of shaking. Further distance away from the epicentre, the PGA of the ground motion decreases</a:t>
            </a:r>
          </a:p>
          <a:p>
            <a:pPr marL="182563" indent="-182563">
              <a:spcBef>
                <a:spcPct val="0"/>
              </a:spcBef>
              <a:spcAft>
                <a:spcPts val="600"/>
              </a:spcAft>
              <a:buFontTx/>
              <a:buChar char="-"/>
            </a:pPr>
            <a:r>
              <a:rPr lang="en-SG" altLang="en-US" sz="1200" dirty="0">
                <a:latin typeface="Tahoma" pitchFamily="34" charset="0"/>
                <a:ea typeface="ＭＳ Ｐゴシック" pitchFamily="34" charset="-128"/>
                <a:cs typeface="Tahoma" pitchFamily="34" charset="0"/>
              </a:rPr>
              <a:t>Portoviejo</a:t>
            </a:r>
            <a:r>
              <a:rPr lang="en-SG" altLang="en-US" sz="1200" baseline="0" dirty="0">
                <a:latin typeface="Tahoma" pitchFamily="34" charset="0"/>
                <a:ea typeface="ＭＳ Ｐゴシック" pitchFamily="34" charset="-128"/>
                <a:cs typeface="Tahoma" pitchFamily="34" charset="0"/>
              </a:rPr>
              <a:t> and Manta, high frequency content ; </a:t>
            </a:r>
            <a:r>
              <a:rPr lang="en-SG" altLang="en-US" sz="1200" baseline="0" dirty="0" err="1">
                <a:latin typeface="Tahoma" pitchFamily="34" charset="0"/>
                <a:ea typeface="ＭＳ Ｐゴシック" pitchFamily="34" charset="-128"/>
                <a:cs typeface="Tahoma" pitchFamily="34" charset="0"/>
              </a:rPr>
              <a:t>Chone</a:t>
            </a:r>
            <a:r>
              <a:rPr lang="en-SG" altLang="en-US" sz="1200" baseline="0" dirty="0">
                <a:latin typeface="Tahoma" pitchFamily="34" charset="0"/>
                <a:ea typeface="ＭＳ Ｐゴシック" pitchFamily="34" charset="-128"/>
                <a:cs typeface="Tahoma" pitchFamily="34" charset="0"/>
              </a:rPr>
              <a:t> long period motion</a:t>
            </a:r>
          </a:p>
          <a:p>
            <a:pPr marL="182563" indent="-182563">
              <a:spcBef>
                <a:spcPct val="0"/>
              </a:spcBef>
              <a:spcAft>
                <a:spcPts val="600"/>
              </a:spcAft>
              <a:buFontTx/>
              <a:buChar char="-"/>
            </a:pPr>
            <a:endParaRPr lang="en-SG" altLang="en-US" sz="1200" dirty="0">
              <a:latin typeface="Tahoma" pitchFamily="34" charset="0"/>
              <a:ea typeface="ＭＳ Ｐゴシック" pitchFamily="34" charset="-128"/>
              <a:cs typeface="Tahoma" pitchFamily="34" charset="0"/>
            </a:endParaRPr>
          </a:p>
          <a:p>
            <a:pPr marL="182563" indent="-182563">
              <a:spcBef>
                <a:spcPct val="0"/>
              </a:spcBef>
              <a:spcAft>
                <a:spcPts val="600"/>
              </a:spcAft>
            </a:pPr>
            <a:endParaRPr lang="en-US" altLang="en-US" sz="1200" dirty="0">
              <a:latin typeface="Tahoma" pitchFamily="34" charset="0"/>
              <a:ea typeface="ＭＳ Ｐゴシック" pitchFamily="34" charset="-128"/>
              <a:cs typeface="Tahoma" pitchFamily="34" charset="0"/>
            </a:endParaRPr>
          </a:p>
          <a:p>
            <a:endParaRPr lang="en-GB" altLang="en-US" dirty="0">
              <a:ea typeface="ＭＳ Ｐゴシック" pitchFamily="34"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50" indent="-285750">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56926CA5-4C40-4C7D-BAB6-F00515AF4B78}" type="slidenum">
              <a:rPr lang="en-GB" altLang="en-US">
                <a:latin typeface="Arial" charset="0"/>
              </a:rPr>
              <a:pPr>
                <a:spcBef>
                  <a:spcPct val="0"/>
                </a:spcBef>
              </a:pPr>
              <a:t>13</a:t>
            </a:fld>
            <a:endParaRPr lang="en-GB" altLang="en-US">
              <a:latin typeface="Arial" charset="0"/>
            </a:endParaRPr>
          </a:p>
        </p:txBody>
      </p:sp>
    </p:spTree>
    <p:extLst>
      <p:ext uri="{BB962C8B-B14F-4D97-AF65-F5344CB8AC3E}">
        <p14:creationId xmlns:p14="http://schemas.microsoft.com/office/powerpoint/2010/main" val="184073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Comment</a:t>
            </a:r>
            <a:r>
              <a:rPr lang="en-GB" baseline="0" dirty="0"/>
              <a:t> on design spectra vs records </a:t>
            </a:r>
          </a:p>
          <a:p>
            <a:r>
              <a:rPr lang="en-GB" baseline="0" dirty="0">
                <a:sym typeface="Wingdings" panose="05000000000000000000" pitchFamily="2" charset="2"/>
              </a:rPr>
              <a:t>NB: at this hour, the site conditions at the recording stations are not known hence the spectra are checked against the design spectra for a range of site classes from B to E. </a:t>
            </a:r>
          </a:p>
          <a:p>
            <a:r>
              <a:rPr lang="en-GB" baseline="0" dirty="0">
                <a:sym typeface="Wingdings" panose="05000000000000000000" pitchFamily="2" charset="2"/>
              </a:rPr>
              <a:t>Accelerations much greater in </a:t>
            </a:r>
            <a:r>
              <a:rPr lang="en-GB" baseline="0" dirty="0" err="1">
                <a:sym typeface="Wingdings" panose="05000000000000000000" pitchFamily="2" charset="2"/>
              </a:rPr>
              <a:t>pedernales</a:t>
            </a:r>
            <a:r>
              <a:rPr lang="en-GB" baseline="0" dirty="0">
                <a:sym typeface="Wingdings" panose="05000000000000000000" pitchFamily="2" charset="2"/>
              </a:rPr>
              <a:t> than designed up to 1.25s (i.e. the structures which should have survived well are the &gt;10story buildings). Near source effects? </a:t>
            </a:r>
            <a:br>
              <a:rPr lang="en-GB" baseline="0" dirty="0">
                <a:sym typeface="Wingdings" panose="05000000000000000000" pitchFamily="2" charset="2"/>
              </a:rPr>
            </a:br>
            <a:r>
              <a:rPr lang="en-GB" baseline="0" dirty="0">
                <a:sym typeface="Wingdings" panose="05000000000000000000" pitchFamily="2" charset="2"/>
              </a:rPr>
              <a:t>Vs Esmeraldas – directionality of the </a:t>
            </a:r>
            <a:r>
              <a:rPr lang="en-GB" baseline="0" dirty="0" err="1">
                <a:sym typeface="Wingdings" panose="05000000000000000000" pitchFamily="2" charset="2"/>
              </a:rPr>
              <a:t>seismogenic</a:t>
            </a:r>
            <a:r>
              <a:rPr lang="en-GB" baseline="0" dirty="0">
                <a:sym typeface="Wingdings" panose="05000000000000000000" pitchFamily="2" charset="2"/>
              </a:rPr>
              <a:t> rupture towards the south rather than the north</a:t>
            </a:r>
          </a:p>
          <a:p>
            <a:r>
              <a:rPr lang="en-GB" baseline="0" dirty="0">
                <a:sym typeface="Wingdings" panose="05000000000000000000" pitchFamily="2" charset="2"/>
              </a:rPr>
              <a:t>Relative adequacy for </a:t>
            </a:r>
            <a:r>
              <a:rPr lang="en-GB" baseline="0" dirty="0" err="1">
                <a:sym typeface="Wingdings" panose="05000000000000000000" pitchFamily="2" charset="2"/>
              </a:rPr>
              <a:t>Chone</a:t>
            </a:r>
            <a:r>
              <a:rPr lang="en-GB" baseline="0" dirty="0">
                <a:sym typeface="Wingdings" panose="05000000000000000000" pitchFamily="2" charset="2"/>
              </a:rPr>
              <a:t> and Manta as well, although peak at around 1.5s above the design spectrum which may be problematic for high (&gt;10story </a:t>
            </a:r>
            <a:r>
              <a:rPr lang="en-GB" baseline="0" dirty="0" err="1">
                <a:sym typeface="Wingdings" panose="05000000000000000000" pitchFamily="2" charset="2"/>
              </a:rPr>
              <a:t>heigh</a:t>
            </a:r>
            <a:r>
              <a:rPr lang="en-GB" baseline="0" dirty="0">
                <a:sym typeface="Wingdings" panose="05000000000000000000" pitchFamily="2" charset="2"/>
              </a:rPr>
              <a:t>) buildings</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sym typeface="Wingdings" panose="05000000000000000000" pitchFamily="2" charset="2"/>
              </a:rPr>
              <a:t>+ in literature: higher PGA than expected in most studies in the region (though on rock sites).</a:t>
            </a:r>
          </a:p>
          <a:p>
            <a:r>
              <a:rPr lang="en-GB" baseline="0" dirty="0">
                <a:sym typeface="Wingdings" panose="05000000000000000000" pitchFamily="2" charset="2"/>
              </a:rPr>
              <a:t>Usefulness of tendency to provide and communicate PSHA results for rock conditions? </a:t>
            </a:r>
          </a:p>
          <a:p>
            <a:r>
              <a:rPr lang="en-GB" baseline="0" dirty="0" err="1">
                <a:sym typeface="Wingdings" panose="05000000000000000000" pitchFamily="2" charset="2"/>
              </a:rPr>
              <a:t>Oversimplificaion</a:t>
            </a:r>
            <a:r>
              <a:rPr lang="en-GB" baseline="0" dirty="0">
                <a:sym typeface="Wingdings" panose="05000000000000000000" pitchFamily="2" charset="2"/>
              </a:rPr>
              <a:t> of the Z=0.5 cut-off factor in the </a:t>
            </a:r>
            <a:r>
              <a:rPr lang="en-GB" baseline="0" dirty="0" err="1">
                <a:sym typeface="Wingdings" panose="05000000000000000000" pitchFamily="2" charset="2"/>
              </a:rPr>
              <a:t>manabi</a:t>
            </a:r>
            <a:r>
              <a:rPr lang="en-GB" baseline="0" dirty="0">
                <a:sym typeface="Wingdings" panose="05000000000000000000" pitchFamily="2" charset="2"/>
              </a:rPr>
              <a:t> region, given the complexity of the tectonics there?</a:t>
            </a:r>
            <a:endParaRPr lang="en-GB"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14</a:t>
            </a:fld>
            <a:endParaRPr lang="en-GB"/>
          </a:p>
        </p:txBody>
      </p:sp>
    </p:spTree>
    <p:extLst>
      <p:ext uri="{BB962C8B-B14F-4D97-AF65-F5344CB8AC3E}">
        <p14:creationId xmlns:p14="http://schemas.microsoft.com/office/powerpoint/2010/main" val="2310642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Tried to cover both urban areas as well as less developed areas (rural – san </a:t>
            </a:r>
            <a:r>
              <a:rPr lang="en-GB" dirty="0" err="1" smtClean="0"/>
              <a:t>isidro</a:t>
            </a:r>
            <a:r>
              <a:rPr lang="en-GB" dirty="0" smtClean="0"/>
              <a:t>, where significant damage occurred, or where the damage to infrastructure or economically significant lands was observed – slope failures along roads, or damage to shrimp farms embankments or facilities)</a:t>
            </a:r>
          </a:p>
          <a:p>
            <a:endParaRPr lang="en-US" dirty="0"/>
          </a:p>
        </p:txBody>
      </p:sp>
      <p:sp>
        <p:nvSpPr>
          <p:cNvPr id="4" name="Slide Number Placeholder 3"/>
          <p:cNvSpPr>
            <a:spLocks noGrp="1"/>
          </p:cNvSpPr>
          <p:nvPr>
            <p:ph type="sldNum" sz="quarter" idx="10"/>
          </p:nvPr>
        </p:nvSpPr>
        <p:spPr/>
        <p:txBody>
          <a:bodyPr/>
          <a:lstStyle/>
          <a:p>
            <a:pPr>
              <a:defRPr/>
            </a:pPr>
            <a:fld id="{8644694F-2E8E-460F-9060-365D421D76C7}" type="slidenum">
              <a:rPr lang="en-GB" smtClean="0"/>
              <a:pPr>
                <a:defRPr/>
              </a:pPr>
              <a:t>16</a:t>
            </a:fld>
            <a:endParaRPr lang="en-GB"/>
          </a:p>
        </p:txBody>
      </p:sp>
    </p:spTree>
    <p:extLst>
      <p:ext uri="{BB962C8B-B14F-4D97-AF65-F5344CB8AC3E}">
        <p14:creationId xmlns:p14="http://schemas.microsoft.com/office/powerpoint/2010/main" val="253169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28604"/>
            <a:ext cx="7772400" cy="1143000"/>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28604"/>
            <a:ext cx="7772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981200"/>
            <a:ext cx="3810000" cy="411480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428604"/>
            <a:ext cx="7772400" cy="1143000"/>
          </a:xfrm>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7" descr="C:\ZAL Files\EEFIT\website\eef_ttl.gif"/>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8600" y="304800"/>
            <a:ext cx="5562600" cy="566738"/>
          </a:xfrm>
          <a:prstGeom prst="rect">
            <a:avLst/>
          </a:prstGeom>
          <a:noFill/>
          <a:ln w="9525">
            <a:noFill/>
            <a:miter lim="800000"/>
            <a:headEnd/>
            <a:tailEnd/>
          </a:ln>
        </p:spPr>
      </p:pic>
      <p:pic>
        <p:nvPicPr>
          <p:cNvPr id="1029" name="Picture 10" descr="C:\ZAL Files\EEFIT\website\time.gif"/>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85800" y="6248400"/>
            <a:ext cx="3352800" cy="457200"/>
          </a:xfrm>
          <a:prstGeom prst="rect">
            <a:avLst/>
          </a:prstGeom>
          <a:noFill/>
          <a:ln w="9525">
            <a:noFill/>
            <a:miter lim="800000"/>
            <a:headEnd/>
            <a:tailEnd/>
          </a:ln>
        </p:spPr>
      </p:pic>
      <p:sp>
        <p:nvSpPr>
          <p:cNvPr id="1032" name="Text Box 8"/>
          <p:cNvSpPr txBox="1">
            <a:spLocks noChangeArrowheads="1"/>
          </p:cNvSpPr>
          <p:nvPr/>
        </p:nvSpPr>
        <p:spPr bwMode="auto">
          <a:xfrm>
            <a:off x="3276600" y="6324600"/>
            <a:ext cx="5181600" cy="304800"/>
          </a:xfrm>
          <a:prstGeom prst="rect">
            <a:avLst/>
          </a:prstGeom>
          <a:noFill/>
          <a:ln w="9525">
            <a:noFill/>
            <a:miter lim="800000"/>
            <a:headEnd/>
            <a:tailEnd/>
          </a:ln>
          <a:effectLst/>
        </p:spPr>
        <p:txBody>
          <a:bodyPr>
            <a:spAutoFit/>
          </a:bodyPr>
          <a:lstStyle/>
          <a:p>
            <a:pPr algn="r" eaLnBrk="0" hangingPunct="0">
              <a:spcBef>
                <a:spcPct val="50000"/>
              </a:spcBef>
              <a:defRPr/>
            </a:pPr>
            <a:r>
              <a:rPr lang="en-US" sz="1400" b="1" dirty="0">
                <a:solidFill>
                  <a:srgbClr val="A50021"/>
                </a:solidFill>
                <a:latin typeface="Tahoma" pitchFamily="34" charset="0"/>
              </a:rPr>
              <a:t>Earthquake Engineering Field Investigation Team</a:t>
            </a: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p:titleStyle>
    <p:bodyStyle>
      <a:lvl1pPr marL="342900" indent="-342900" algn="l" rtl="0" eaLnBrk="0" fontAlgn="base" hangingPunct="0">
        <a:spcBef>
          <a:spcPct val="20000"/>
        </a:spcBef>
        <a:spcAft>
          <a:spcPct val="0"/>
        </a:spcAft>
        <a:buChar char="•"/>
        <a:defRPr sz="24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000">
          <a:solidFill>
            <a:schemeClr val="folHlink"/>
          </a:solidFill>
          <a:latin typeface="+mn-lt"/>
        </a:defRPr>
      </a:lvl2pPr>
      <a:lvl3pPr marL="1143000" indent="-228600" algn="l" rtl="0" eaLnBrk="0" fontAlgn="base" hangingPunct="0">
        <a:spcBef>
          <a:spcPct val="20000"/>
        </a:spcBef>
        <a:spcAft>
          <a:spcPct val="0"/>
        </a:spcAft>
        <a:buChar char="•"/>
        <a:defRPr sz="2400">
          <a:solidFill>
            <a:schemeClr val="folHlink"/>
          </a:solidFill>
          <a:latin typeface="+mn-lt"/>
        </a:defRPr>
      </a:lvl3pPr>
      <a:lvl4pPr marL="1600200" indent="-228600" algn="l" rtl="0" eaLnBrk="0" fontAlgn="base" hangingPunct="0">
        <a:spcBef>
          <a:spcPct val="20000"/>
        </a:spcBef>
        <a:spcAft>
          <a:spcPct val="0"/>
        </a:spcAft>
        <a:buChar char="–"/>
        <a:defRPr sz="2000">
          <a:solidFill>
            <a:schemeClr val="folHlink"/>
          </a:solidFill>
          <a:latin typeface="+mn-lt"/>
        </a:defRPr>
      </a:lvl4pPr>
      <a:lvl5pPr marL="2057400" indent="-228600" algn="l" rtl="0" eaLnBrk="0" fontAlgn="base" hangingPunct="0">
        <a:spcBef>
          <a:spcPct val="20000"/>
        </a:spcBef>
        <a:spcAft>
          <a:spcPct val="0"/>
        </a:spcAft>
        <a:buChar char="»"/>
        <a:defRPr sz="2000">
          <a:solidFill>
            <a:schemeClr val="folHlink"/>
          </a:solidFill>
          <a:latin typeface="+mn-lt"/>
        </a:defRPr>
      </a:lvl5pPr>
      <a:lvl6pPr marL="2514600" indent="-228600" algn="l" rtl="0" eaLnBrk="0" fontAlgn="base" hangingPunct="0">
        <a:spcBef>
          <a:spcPct val="20000"/>
        </a:spcBef>
        <a:spcAft>
          <a:spcPct val="0"/>
        </a:spcAft>
        <a:buChar char="»"/>
        <a:defRPr sz="2000">
          <a:solidFill>
            <a:schemeClr val="folHlink"/>
          </a:solidFill>
          <a:latin typeface="+mn-lt"/>
        </a:defRPr>
      </a:lvl6pPr>
      <a:lvl7pPr marL="2971800" indent="-228600" algn="l" rtl="0" eaLnBrk="0" fontAlgn="base" hangingPunct="0">
        <a:spcBef>
          <a:spcPct val="20000"/>
        </a:spcBef>
        <a:spcAft>
          <a:spcPct val="0"/>
        </a:spcAft>
        <a:buChar char="»"/>
        <a:defRPr sz="2000">
          <a:solidFill>
            <a:schemeClr val="folHlink"/>
          </a:solidFill>
          <a:latin typeface="+mn-lt"/>
        </a:defRPr>
      </a:lvl7pPr>
      <a:lvl8pPr marL="3429000" indent="-228600" algn="l" rtl="0" eaLnBrk="0" fontAlgn="base" hangingPunct="0">
        <a:spcBef>
          <a:spcPct val="20000"/>
        </a:spcBef>
        <a:spcAft>
          <a:spcPct val="0"/>
        </a:spcAft>
        <a:buChar char="»"/>
        <a:defRPr sz="2000">
          <a:solidFill>
            <a:schemeClr val="folHlink"/>
          </a:solidFill>
          <a:latin typeface="+mn-lt"/>
        </a:defRPr>
      </a:lvl8pPr>
      <a:lvl9pPr marL="3886200" indent="-228600" algn="l" rtl="0" eaLnBrk="0" fontAlgn="base" hangingPunct="0">
        <a:spcBef>
          <a:spcPct val="20000"/>
        </a:spcBef>
        <a:spcAft>
          <a:spcPct val="0"/>
        </a:spcAft>
        <a:buChar char="»"/>
        <a:defRPr sz="2000">
          <a:solidFill>
            <a:schemeClr val="fo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3.xml"/><Relationship Id="rId2" Type="http://schemas.openxmlformats.org/officeDocument/2006/relationships/image" Target="../media/image6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jpeg"/><Relationship Id="rId3" Type="http://schemas.openxmlformats.org/officeDocument/2006/relationships/image" Target="../media/image6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jpeg"/><Relationship Id="rId3" Type="http://schemas.openxmlformats.org/officeDocument/2006/relationships/image" Target="../media/image7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jpeg"/><Relationship Id="rId3" Type="http://schemas.openxmlformats.org/officeDocument/2006/relationships/image" Target="../media/image7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jpeg"/><Relationship Id="rId3" Type="http://schemas.openxmlformats.org/officeDocument/2006/relationships/image" Target="../media/image7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6.jpeg"/><Relationship Id="rId3"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jpe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2.jpeg"/><Relationship Id="rId3" Type="http://schemas.openxmlformats.org/officeDocument/2006/relationships/image" Target="../media/image10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6.jpeg"/><Relationship Id="rId3" Type="http://schemas.openxmlformats.org/officeDocument/2006/relationships/image" Target="../media/image10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jpeg"/><Relationship Id="rId3" Type="http://schemas.openxmlformats.org/officeDocument/2006/relationships/image" Target="../media/image10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1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2.jpeg"/><Relationship Id="rId3" Type="http://schemas.openxmlformats.org/officeDocument/2006/relationships/image" Target="../media/image113.jpeg"/></Relationships>
</file>

<file path=ppt/slides/_rels/slide5.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gif"/><Relationship Id="rId8" Type="http://schemas.openxmlformats.org/officeDocument/2006/relationships/image" Target="../media/image30.jpeg"/><Relationship Id="rId9" Type="http://schemas.openxmlformats.org/officeDocument/2006/relationships/image" Target="../media/image31.png"/><Relationship Id="rId10"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4.jpeg"/><Relationship Id="rId3" Type="http://schemas.openxmlformats.org/officeDocument/2006/relationships/image" Target="../media/image11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6.jpeg"/></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1" Type="http://schemas.openxmlformats.org/officeDocument/2006/relationships/slideLayout" Target="../slideLayouts/slideLayout4.xml"/><Relationship Id="rId2" Type="http://schemas.openxmlformats.org/officeDocument/2006/relationships/image" Target="../media/image11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2.jpeg"/><Relationship Id="rId3" Type="http://schemas.openxmlformats.org/officeDocument/2006/relationships/image" Target="../media/image12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5.jpeg"/><Relationship Id="rId3" Type="http://schemas.openxmlformats.org/officeDocument/2006/relationships/image" Target="../media/image12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7.jpeg"/></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1" Type="http://schemas.openxmlformats.org/officeDocument/2006/relationships/slideLayout" Target="../slideLayouts/slideLayout4.xml"/><Relationship Id="rId2" Type="http://schemas.openxmlformats.org/officeDocument/2006/relationships/image" Target="../media/image128.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image" Target="../media/image3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emf"/><Relationship Id="rId3" Type="http://schemas.openxmlformats.org/officeDocument/2006/relationships/image" Target="../media/image14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3.png"/></Relationships>
</file>

<file path=ppt/slides/_rels/slide72.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73.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png"/><Relationship Id="rId5" Type="http://schemas.openxmlformats.org/officeDocument/2006/relationships/image" Target="../media/image148.jpeg"/><Relationship Id="rId6" Type="http://schemas.openxmlformats.org/officeDocument/2006/relationships/image" Target="../media/image149.png"/><Relationship Id="rId7" Type="http://schemas.openxmlformats.org/officeDocument/2006/relationships/image" Target="../media/image150.jpeg"/><Relationship Id="rId8" Type="http://schemas.openxmlformats.org/officeDocument/2006/relationships/image" Target="../media/image151.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74.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5" Type="http://schemas.openxmlformats.org/officeDocument/2006/relationships/image" Target="../media/image154.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57.jpeg"/><Relationship Id="rId5" Type="http://schemas.microsoft.com/office/2007/relationships/hdphoto" Target="../media/hdphoto2.wdp"/><Relationship Id="rId6" Type="http://schemas.openxmlformats.org/officeDocument/2006/relationships/image" Target="../media/image158.jpeg"/><Relationship Id="rId7" Type="http://schemas.microsoft.com/office/2007/relationships/hdphoto" Target="../media/hdphoto3.wdp"/><Relationship Id="rId8" Type="http://schemas.openxmlformats.org/officeDocument/2006/relationships/image" Target="../media/image159.jpeg"/><Relationship Id="rId9"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image" Target="../media/image156.jpeg"/></Relationships>
</file>

<file path=ppt/slides/_rels/slide78.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61.jpeg"/><Relationship Id="rId5" Type="http://schemas.microsoft.com/office/2007/relationships/hdphoto" Target="../media/hdphoto6.wdp"/><Relationship Id="rId6" Type="http://schemas.openxmlformats.org/officeDocument/2006/relationships/image" Target="../media/image162.jpeg"/><Relationship Id="rId7" Type="http://schemas.microsoft.com/office/2007/relationships/hdphoto" Target="../media/hdphoto7.wdp"/><Relationship Id="rId8" Type="http://schemas.openxmlformats.org/officeDocument/2006/relationships/image" Target="../media/image163.jpeg"/><Relationship Id="rId9" Type="http://schemas.microsoft.com/office/2007/relationships/hdphoto" Target="../media/hdphoto8.wdp"/><Relationship Id="rId10" Type="http://schemas.openxmlformats.org/officeDocument/2006/relationships/image" Target="../media/image164.jpeg"/><Relationship Id="rId11" Type="http://schemas.microsoft.com/office/2007/relationships/hdphoto" Target="../media/hdphoto9.wdp"/><Relationship Id="rId1" Type="http://schemas.openxmlformats.org/officeDocument/2006/relationships/slideLayout" Target="../slideLayouts/slideLayout3.xml"/><Relationship Id="rId2" Type="http://schemas.openxmlformats.org/officeDocument/2006/relationships/image" Target="../media/image160.jpeg"/></Relationships>
</file>

<file path=ppt/slides/_rels/slide79.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166.jpeg"/><Relationship Id="rId5" Type="http://schemas.microsoft.com/office/2007/relationships/hdphoto" Target="../media/hdphoto11.wdp"/><Relationship Id="rId6" Type="http://schemas.openxmlformats.org/officeDocument/2006/relationships/image" Target="../media/image167.jpeg"/><Relationship Id="rId7" Type="http://schemas.microsoft.com/office/2007/relationships/hdphoto" Target="../media/hdphoto12.wdp"/><Relationship Id="rId8" Type="http://schemas.openxmlformats.org/officeDocument/2006/relationships/image" Target="../media/image168.jpeg"/><Relationship Id="rId9" Type="http://schemas.microsoft.com/office/2007/relationships/hdphoto" Target="../media/hdphoto13.wdp"/><Relationship Id="rId10" Type="http://schemas.openxmlformats.org/officeDocument/2006/relationships/image" Target="../media/image169.jpeg"/><Relationship Id="rId11" Type="http://schemas.microsoft.com/office/2007/relationships/hdphoto" Target="../media/hdphoto14.wdp"/><Relationship Id="rId1" Type="http://schemas.openxmlformats.org/officeDocument/2006/relationships/slideLayout" Target="../slideLayouts/slideLayout3.xml"/><Relationship Id="rId2" Type="http://schemas.openxmlformats.org/officeDocument/2006/relationships/image" Target="../media/image16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171.jpeg"/><Relationship Id="rId5" Type="http://schemas.microsoft.com/office/2007/relationships/hdphoto" Target="../media/hdphoto16.wdp"/><Relationship Id="rId1" Type="http://schemas.openxmlformats.org/officeDocument/2006/relationships/slideLayout" Target="../slideLayouts/slideLayout3.xml"/><Relationship Id="rId2" Type="http://schemas.openxmlformats.org/officeDocument/2006/relationships/image" Target="../media/image170.jpeg"/></Relationships>
</file>

<file path=ppt/slides/_rels/slide81.xml.rels><?xml version="1.0" encoding="UTF-8" standalone="yes"?>
<Relationships xmlns="http://schemas.openxmlformats.org/package/2006/relationships"><Relationship Id="rId3" Type="http://schemas.microsoft.com/office/2007/relationships/hdphoto" Target="../media/hdphoto17.wdp"/><Relationship Id="rId4" Type="http://schemas.openxmlformats.org/officeDocument/2006/relationships/image" Target="../media/image173.jpeg"/><Relationship Id="rId5" Type="http://schemas.microsoft.com/office/2007/relationships/hdphoto" Target="../media/hdphoto18.wdp"/><Relationship Id="rId1" Type="http://schemas.openxmlformats.org/officeDocument/2006/relationships/slideLayout" Target="../slideLayouts/slideLayout3.xml"/><Relationship Id="rId2" Type="http://schemas.openxmlformats.org/officeDocument/2006/relationships/image" Target="../media/image172.jpeg"/></Relationships>
</file>

<file path=ppt/slides/_rels/slide82.xml.rels><?xml version="1.0" encoding="UTF-8" standalone="yes"?>
<Relationships xmlns="http://schemas.openxmlformats.org/package/2006/relationships"><Relationship Id="rId3" Type="http://schemas.microsoft.com/office/2007/relationships/hdphoto" Target="../media/hdphoto19.wdp"/><Relationship Id="rId4" Type="http://schemas.openxmlformats.org/officeDocument/2006/relationships/image" Target="../media/image175.jpeg"/><Relationship Id="rId5" Type="http://schemas.microsoft.com/office/2007/relationships/hdphoto" Target="../media/hdphoto20.wdp"/><Relationship Id="rId1" Type="http://schemas.openxmlformats.org/officeDocument/2006/relationships/slideLayout" Target="../slideLayouts/slideLayout3.xml"/><Relationship Id="rId2" Type="http://schemas.openxmlformats.org/officeDocument/2006/relationships/image" Target="../media/image174.jpeg"/></Relationships>
</file>

<file path=ppt/slides/_rels/slide83.xml.rels><?xml version="1.0" encoding="UTF-8" standalone="yes"?>
<Relationships xmlns="http://schemas.openxmlformats.org/package/2006/relationships"><Relationship Id="rId3" Type="http://schemas.microsoft.com/office/2007/relationships/hdphoto" Target="../media/hdphoto21.wdp"/><Relationship Id="rId4" Type="http://schemas.openxmlformats.org/officeDocument/2006/relationships/image" Target="../media/image177.png"/><Relationship Id="rId1" Type="http://schemas.openxmlformats.org/officeDocument/2006/relationships/slideLayout" Target="../slideLayouts/slideLayout3.xml"/><Relationship Id="rId2" Type="http://schemas.openxmlformats.org/officeDocument/2006/relationships/image" Target="../media/image176.jpeg"/></Relationships>
</file>

<file path=ppt/slides/_rels/slide84.xml.rels><?xml version="1.0" encoding="UTF-8" standalone="yes"?>
<Relationships xmlns="http://schemas.openxmlformats.org/package/2006/relationships"><Relationship Id="rId3" Type="http://schemas.microsoft.com/office/2007/relationships/hdphoto" Target="../media/hdphoto22.wdp"/><Relationship Id="rId4" Type="http://schemas.openxmlformats.org/officeDocument/2006/relationships/image" Target="../media/image179.jpeg"/><Relationship Id="rId5" Type="http://schemas.microsoft.com/office/2007/relationships/hdphoto" Target="../media/hdphoto23.wdp"/><Relationship Id="rId1" Type="http://schemas.openxmlformats.org/officeDocument/2006/relationships/slideLayout" Target="../slideLayouts/slideLayout3.xml"/><Relationship Id="rId2" Type="http://schemas.openxmlformats.org/officeDocument/2006/relationships/image" Target="../media/image17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0.jpeg"/><Relationship Id="rId3" Type="http://schemas.microsoft.com/office/2007/relationships/hdphoto" Target="../media/hdphoto24.wdp"/></Relationships>
</file>

<file path=ppt/slides/_rels/slide86.xml.rels><?xml version="1.0" encoding="UTF-8" standalone="yes"?>
<Relationships xmlns="http://schemas.openxmlformats.org/package/2006/relationships"><Relationship Id="rId3" Type="http://schemas.microsoft.com/office/2007/relationships/hdphoto" Target="../media/hdphoto25.wdp"/><Relationship Id="rId4" Type="http://schemas.openxmlformats.org/officeDocument/2006/relationships/image" Target="../media/image182.png"/><Relationship Id="rId5" Type="http://schemas.openxmlformats.org/officeDocument/2006/relationships/image" Target="../media/image183.png"/><Relationship Id="rId6" Type="http://schemas.microsoft.com/office/2007/relationships/hdphoto" Target="../media/hdphoto26.wdp"/><Relationship Id="rId1" Type="http://schemas.openxmlformats.org/officeDocument/2006/relationships/slideLayout" Target="../slideLayouts/slideLayout3.xml"/><Relationship Id="rId2" Type="http://schemas.openxmlformats.org/officeDocument/2006/relationships/image" Target="../media/image18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4.jpeg"/><Relationship Id="rId3" Type="http://schemas.microsoft.com/office/2007/relationships/hdphoto" Target="../media/hdphoto27.wdp"/></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5.jpeg"/><Relationship Id="rId3" Type="http://schemas.microsoft.com/office/2007/relationships/hdphoto" Target="../media/hdphoto28.wdp"/></Relationships>
</file>

<file path=ppt/slides/_rels/slide89.xml.rels><?xml version="1.0" encoding="UTF-8" standalone="yes"?>
<Relationships xmlns="http://schemas.openxmlformats.org/package/2006/relationships"><Relationship Id="rId3" Type="http://schemas.microsoft.com/office/2007/relationships/hdphoto" Target="../media/hdphoto29.wdp"/><Relationship Id="rId4" Type="http://schemas.openxmlformats.org/officeDocument/2006/relationships/image" Target="../media/image187.png"/><Relationship Id="rId1" Type="http://schemas.openxmlformats.org/officeDocument/2006/relationships/slideLayout" Target="../slideLayouts/slideLayout3.xml"/><Relationship Id="rId2" Type="http://schemas.openxmlformats.org/officeDocument/2006/relationships/image" Target="../media/image186.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8.jpeg"/><Relationship Id="rId3" Type="http://schemas.microsoft.com/office/2007/relationships/hdphoto" Target="../media/hdphoto30.wdp"/></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9.jpeg"/><Relationship Id="rId3" Type="http://schemas.microsoft.com/office/2007/relationships/hdphoto" Target="../media/hdphoto31.wdp"/></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90.jpeg"/><Relationship Id="rId4" Type="http://schemas.openxmlformats.org/officeDocument/2006/relationships/image" Target="../media/image191.jpeg"/><Relationship Id="rId5" Type="http://schemas.openxmlformats.org/officeDocument/2006/relationships/image" Target="../media/image192.png"/><Relationship Id="rId6" Type="http://schemas.openxmlformats.org/officeDocument/2006/relationships/image" Target="../media/image193.png"/><Relationship Id="rId7" Type="http://schemas.openxmlformats.org/officeDocument/2006/relationships/image" Target="../media/image194.png"/><Relationship Id="rId8" Type="http://schemas.openxmlformats.org/officeDocument/2006/relationships/hyperlink" Target="http://www.teleamazonas.com/2016/06/ingleses-analizan-suelo-zona-cero-manta-portoviejo/" TargetMode="External"/><Relationship Id="rId9" Type="http://schemas.openxmlformats.org/officeDocument/2006/relationships/image" Target="../media/image195.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94.xml.rels><?xml version="1.0" encoding="UTF-8" standalone="yes"?>
<Relationships xmlns="http://schemas.openxmlformats.org/package/2006/relationships"><Relationship Id="rId3" Type="http://schemas.openxmlformats.org/officeDocument/2006/relationships/image" Target="../media/image196.jpeg"/><Relationship Id="rId4" Type="http://schemas.openxmlformats.org/officeDocument/2006/relationships/image" Target="../media/image197.jpeg"/><Relationship Id="rId5" Type="http://schemas.openxmlformats.org/officeDocument/2006/relationships/image" Target="../media/image198.jpeg"/><Relationship Id="rId6" Type="http://schemas.openxmlformats.org/officeDocument/2006/relationships/image" Target="../media/image199.jpeg"/><Relationship Id="rId7" Type="http://schemas.openxmlformats.org/officeDocument/2006/relationships/image" Target="../media/image200.jpeg"/><Relationship Id="rId8" Type="http://schemas.openxmlformats.org/officeDocument/2006/relationships/image" Target="../media/image201.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124744"/>
            <a:ext cx="7772400" cy="792088"/>
          </a:xfrm>
        </p:spPr>
        <p:txBody>
          <a:bodyPr/>
          <a:lstStyle/>
          <a:p>
            <a:pPr algn="ctr"/>
            <a:r>
              <a:rPr lang="en-GB" b="0" cap="none" dirty="0" smtClean="0">
                <a:solidFill>
                  <a:schemeClr val="tx1"/>
                </a:solidFill>
              </a:rPr>
              <a:t>The Mw7.8 Muisne Earthquake, Ecuador of 16 April 2016 Observations from the EEFIT Reconnaissance Mission</a:t>
            </a:r>
            <a:endParaRPr lang="en-GB" b="0" cap="none" dirty="0">
              <a:solidFill>
                <a:schemeClr val="tx1"/>
              </a:solidFill>
            </a:endParaRPr>
          </a:p>
        </p:txBody>
      </p:sp>
      <p:sp>
        <p:nvSpPr>
          <p:cNvPr id="3" name="Text Placeholder 2"/>
          <p:cNvSpPr>
            <a:spLocks noGrp="1"/>
          </p:cNvSpPr>
          <p:nvPr>
            <p:ph type="body" idx="1"/>
          </p:nvPr>
        </p:nvSpPr>
        <p:spPr>
          <a:xfrm>
            <a:off x="2123728" y="3501008"/>
            <a:ext cx="2409527" cy="1808583"/>
          </a:xfrm>
        </p:spPr>
        <p:txBody>
          <a:bodyPr/>
          <a:lstStyle/>
          <a:p>
            <a:pPr algn="r"/>
            <a:r>
              <a:rPr lang="en-US" dirty="0" smtClean="0">
                <a:solidFill>
                  <a:schemeClr val="tx1"/>
                </a:solidFill>
              </a:rPr>
              <a:t>Guillermo Franco</a:t>
            </a:r>
          </a:p>
          <a:p>
            <a:pPr algn="r"/>
            <a:r>
              <a:rPr lang="en-US" dirty="0" smtClean="0">
                <a:solidFill>
                  <a:schemeClr val="tx1"/>
                </a:solidFill>
              </a:rPr>
              <a:t>Harriette Stone</a:t>
            </a:r>
          </a:p>
          <a:p>
            <a:pPr algn="r"/>
            <a:r>
              <a:rPr lang="en-GB" dirty="0" smtClean="0">
                <a:solidFill>
                  <a:schemeClr val="tx1"/>
                </a:solidFill>
              </a:rPr>
              <a:t>Bayes Ahmed</a:t>
            </a:r>
          </a:p>
          <a:p>
            <a:pPr algn="r"/>
            <a:r>
              <a:rPr lang="en-GB" dirty="0" err="1" smtClean="0">
                <a:solidFill>
                  <a:schemeClr val="tx1"/>
                </a:solidFill>
              </a:rPr>
              <a:t>Siau</a:t>
            </a:r>
            <a:r>
              <a:rPr lang="en-GB" dirty="0" smtClean="0">
                <a:solidFill>
                  <a:schemeClr val="tx1"/>
                </a:solidFill>
              </a:rPr>
              <a:t> Chen </a:t>
            </a:r>
            <a:r>
              <a:rPr lang="en-GB" dirty="0" err="1" smtClean="0">
                <a:solidFill>
                  <a:schemeClr val="tx1"/>
                </a:solidFill>
              </a:rPr>
              <a:t>Chian</a:t>
            </a:r>
            <a:endParaRPr lang="en-GB" dirty="0" smtClean="0">
              <a:solidFill>
                <a:schemeClr val="tx1"/>
              </a:solidFill>
            </a:endParaRPr>
          </a:p>
        </p:txBody>
      </p:sp>
      <p:sp>
        <p:nvSpPr>
          <p:cNvPr id="8" name="Text Placeholder 2"/>
          <p:cNvSpPr txBox="1">
            <a:spLocks/>
          </p:cNvSpPr>
          <p:nvPr/>
        </p:nvSpPr>
        <p:spPr bwMode="auto">
          <a:xfrm>
            <a:off x="4644008" y="3501008"/>
            <a:ext cx="2409527" cy="180858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r>
              <a:rPr lang="en-GB" kern="0" dirty="0" smtClean="0">
                <a:solidFill>
                  <a:schemeClr val="tx1"/>
                </a:solidFill>
              </a:rPr>
              <a:t>Fiona Hughes</a:t>
            </a:r>
          </a:p>
          <a:p>
            <a:r>
              <a:rPr lang="en-GB" kern="0" dirty="0" smtClean="0">
                <a:solidFill>
                  <a:schemeClr val="tx1"/>
                </a:solidFill>
              </a:rPr>
              <a:t>Nina </a:t>
            </a:r>
            <a:r>
              <a:rPr lang="en-GB" kern="0" dirty="0" err="1" smtClean="0">
                <a:solidFill>
                  <a:schemeClr val="tx1"/>
                </a:solidFill>
              </a:rPr>
              <a:t>Jirouskova</a:t>
            </a:r>
            <a:endParaRPr lang="en-US" kern="0" dirty="0" smtClean="0">
              <a:solidFill>
                <a:schemeClr val="tx1"/>
              </a:solidFill>
            </a:endParaRPr>
          </a:p>
          <a:p>
            <a:r>
              <a:rPr lang="en-US" kern="0" dirty="0" smtClean="0">
                <a:solidFill>
                  <a:schemeClr val="tx1"/>
                </a:solidFill>
              </a:rPr>
              <a:t>Sebastian Kaminski</a:t>
            </a:r>
          </a:p>
          <a:p>
            <a:r>
              <a:rPr lang="en-US" kern="0" dirty="0" smtClean="0">
                <a:solidFill>
                  <a:schemeClr val="tx1"/>
                </a:solidFill>
              </a:rPr>
              <a:t>Jorge Lopez</a:t>
            </a:r>
            <a:endParaRPr lang="en-US" kern="0" dirty="0">
              <a:solidFill>
                <a:schemeClr val="tx1"/>
              </a:solidFill>
            </a:endParaRPr>
          </a:p>
        </p:txBody>
      </p:sp>
      <p:sp>
        <p:nvSpPr>
          <p:cNvPr id="9" name="Text Placeholder 2"/>
          <p:cNvSpPr txBox="1">
            <a:spLocks/>
          </p:cNvSpPr>
          <p:nvPr/>
        </p:nvSpPr>
        <p:spPr bwMode="auto">
          <a:xfrm>
            <a:off x="1010344" y="5373216"/>
            <a:ext cx="7378080" cy="60287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r>
              <a:rPr lang="en-GB" sz="1800" kern="0" dirty="0" smtClean="0">
                <a:solidFill>
                  <a:schemeClr val="tx1"/>
                </a:solidFill>
              </a:rPr>
              <a:t>With Manuel </a:t>
            </a:r>
            <a:r>
              <a:rPr lang="en-GB" sz="1800" kern="0" dirty="0" err="1" smtClean="0">
                <a:solidFill>
                  <a:schemeClr val="tx1"/>
                </a:solidFill>
              </a:rPr>
              <a:t>Querembas</a:t>
            </a:r>
            <a:r>
              <a:rPr lang="en-GB" sz="1800" kern="0" dirty="0" smtClean="0">
                <a:solidFill>
                  <a:schemeClr val="tx1"/>
                </a:solidFill>
              </a:rPr>
              <a:t>, Carlos Molina Hutt &amp; Nicolas van </a:t>
            </a:r>
            <a:r>
              <a:rPr lang="en-GB" sz="1800" kern="0" dirty="0" err="1" smtClean="0">
                <a:solidFill>
                  <a:schemeClr val="tx1"/>
                </a:solidFill>
              </a:rPr>
              <a:t>Drunen</a:t>
            </a:r>
            <a:endParaRPr lang="en-GB" sz="1800" kern="0" dirty="0" smtClean="0">
              <a:solidFill>
                <a:schemeClr val="tx1"/>
              </a:solidFill>
            </a:endParaRPr>
          </a:p>
        </p:txBody>
      </p:sp>
    </p:spTree>
    <p:extLst>
      <p:ext uri="{BB962C8B-B14F-4D97-AF65-F5344CB8AC3E}">
        <p14:creationId xmlns:p14="http://schemas.microsoft.com/office/powerpoint/2010/main" val="21775060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6016" y="1268760"/>
            <a:ext cx="3222453" cy="4536505"/>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9592" y="1340767"/>
            <a:ext cx="3674003" cy="4464497"/>
          </a:xfrm>
          <a:prstGeom prst="rect">
            <a:avLst/>
          </a:prstGeom>
        </p:spPr>
      </p:pic>
      <p:sp>
        <p:nvSpPr>
          <p:cNvPr id="8" name="TextBox 7"/>
          <p:cNvSpPr txBox="1"/>
          <p:nvPr/>
        </p:nvSpPr>
        <p:spPr>
          <a:xfrm>
            <a:off x="4745779" y="5805264"/>
            <a:ext cx="2880320" cy="338554"/>
          </a:xfrm>
          <a:prstGeom prst="rect">
            <a:avLst/>
          </a:prstGeom>
          <a:noFill/>
        </p:spPr>
        <p:txBody>
          <a:bodyPr wrap="square" rtlCol="0">
            <a:spAutoFit/>
          </a:bodyPr>
          <a:lstStyle/>
          <a:p>
            <a:r>
              <a:rPr lang="en-GB" sz="800" dirty="0">
                <a:latin typeface="+mn-lt"/>
              </a:rPr>
              <a:t>Active Faults Map</a:t>
            </a:r>
          </a:p>
          <a:p>
            <a:r>
              <a:rPr lang="en-GB" sz="800" dirty="0" err="1">
                <a:latin typeface="+mn-lt"/>
              </a:rPr>
              <a:t>Eguez</a:t>
            </a:r>
            <a:r>
              <a:rPr lang="en-GB" sz="800" dirty="0">
                <a:latin typeface="+mn-lt"/>
              </a:rPr>
              <a:t> (2003). USGS</a:t>
            </a:r>
          </a:p>
        </p:txBody>
      </p:sp>
      <p:sp>
        <p:nvSpPr>
          <p:cNvPr id="9" name="TextBox 8"/>
          <p:cNvSpPr txBox="1"/>
          <p:nvPr/>
        </p:nvSpPr>
        <p:spPr>
          <a:xfrm>
            <a:off x="1043608" y="5805264"/>
            <a:ext cx="3240360" cy="338554"/>
          </a:xfrm>
          <a:prstGeom prst="rect">
            <a:avLst/>
          </a:prstGeom>
          <a:noFill/>
        </p:spPr>
        <p:txBody>
          <a:bodyPr wrap="square" rtlCol="0">
            <a:spAutoFit/>
          </a:bodyPr>
          <a:lstStyle/>
          <a:p>
            <a:r>
              <a:rPr lang="en-GB" sz="800" dirty="0">
                <a:latin typeface="+mn-lt"/>
              </a:rPr>
              <a:t>Geomorphological and Fault System Analysis of the </a:t>
            </a:r>
            <a:r>
              <a:rPr lang="en-GB" sz="800" dirty="0" err="1">
                <a:latin typeface="+mn-lt"/>
              </a:rPr>
              <a:t>Manabi</a:t>
            </a:r>
            <a:r>
              <a:rPr lang="en-GB" sz="800" dirty="0">
                <a:latin typeface="+mn-lt"/>
              </a:rPr>
              <a:t> Region. </a:t>
            </a:r>
            <a:br>
              <a:rPr lang="en-GB" sz="800" dirty="0">
                <a:latin typeface="+mn-lt"/>
              </a:rPr>
            </a:br>
            <a:r>
              <a:rPr lang="en-GB" sz="800" dirty="0">
                <a:latin typeface="+mn-lt"/>
              </a:rPr>
              <a:t>Reyes (2008)</a:t>
            </a:r>
          </a:p>
        </p:txBody>
      </p:sp>
      <p:sp>
        <p:nvSpPr>
          <p:cNvPr id="10" name="Title 1"/>
          <p:cNvSpPr>
            <a:spLocks noGrp="1"/>
          </p:cNvSpPr>
          <p:nvPr>
            <p:ph type="title"/>
          </p:nvPr>
        </p:nvSpPr>
        <p:spPr>
          <a:xfrm>
            <a:off x="683568" y="332656"/>
            <a:ext cx="7772400" cy="1143000"/>
          </a:xfrm>
        </p:spPr>
        <p:txBody>
          <a:bodyPr/>
          <a:lstStyle/>
          <a:p>
            <a:r>
              <a:rPr lang="en-GB" sz="3200" dirty="0" smtClean="0">
                <a:solidFill>
                  <a:schemeClr val="tx1"/>
                </a:solidFill>
              </a:rPr>
              <a:t>Local Tectonic Activity</a:t>
            </a:r>
            <a:endParaRPr lang="en-GB" sz="3200" dirty="0">
              <a:solidFill>
                <a:schemeClr val="tx1"/>
              </a:solidFill>
            </a:endParaRPr>
          </a:p>
        </p:txBody>
      </p:sp>
    </p:spTree>
    <p:extLst>
      <p:ext uri="{BB962C8B-B14F-4D97-AF65-F5344CB8AC3E}">
        <p14:creationId xmlns:p14="http://schemas.microsoft.com/office/powerpoint/2010/main" val="19746546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2016 Sequence of Events</a:t>
            </a:r>
            <a:endParaRPr lang="en-GB" sz="3200" kern="0" dirty="0">
              <a:solidFill>
                <a:schemeClr val="tx1"/>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14457" y="1628800"/>
            <a:ext cx="5253687" cy="3969891"/>
          </a:xfr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4853648" y="2374541"/>
            <a:ext cx="4698307" cy="2883218"/>
          </a:xfrm>
          <a:prstGeom prst="rect">
            <a:avLst/>
          </a:prstGeom>
        </p:spPr>
      </p:pic>
      <p:cxnSp>
        <p:nvCxnSpPr>
          <p:cNvPr id="8" name="Straight Arrow Connector 7"/>
          <p:cNvCxnSpPr/>
          <p:nvPr/>
        </p:nvCxnSpPr>
        <p:spPr bwMode="auto">
          <a:xfrm flipH="1" flipV="1">
            <a:off x="6323690" y="2204864"/>
            <a:ext cx="192526" cy="201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rot="19011751">
            <a:off x="6039597" y="1837903"/>
            <a:ext cx="432048" cy="461665"/>
          </a:xfrm>
          <a:prstGeom prst="rect">
            <a:avLst/>
          </a:prstGeom>
          <a:noFill/>
        </p:spPr>
        <p:txBody>
          <a:bodyPr wrap="square" rtlCol="0">
            <a:spAutoFit/>
          </a:bodyPr>
          <a:lstStyle/>
          <a:p>
            <a:r>
              <a:rPr lang="en-GB" dirty="0"/>
              <a:t>N</a:t>
            </a:r>
          </a:p>
        </p:txBody>
      </p:sp>
      <p:sp>
        <p:nvSpPr>
          <p:cNvPr id="12" name="Rectangle 11"/>
          <p:cNvSpPr/>
          <p:nvPr/>
        </p:nvSpPr>
        <p:spPr bwMode="auto">
          <a:xfrm>
            <a:off x="6571090" y="3140968"/>
            <a:ext cx="233158" cy="5040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13" name="TextBox 12"/>
          <p:cNvSpPr txBox="1"/>
          <p:nvPr/>
        </p:nvSpPr>
        <p:spPr>
          <a:xfrm>
            <a:off x="4355976" y="5589240"/>
            <a:ext cx="1584176" cy="261610"/>
          </a:xfrm>
          <a:prstGeom prst="rect">
            <a:avLst/>
          </a:prstGeom>
          <a:noFill/>
        </p:spPr>
        <p:txBody>
          <a:bodyPr wrap="square" rtlCol="0">
            <a:spAutoFit/>
          </a:bodyPr>
          <a:lstStyle/>
          <a:p>
            <a:pPr algn="r"/>
            <a:r>
              <a:rPr lang="en-GB" sz="1100" dirty="0" err="1">
                <a:latin typeface="+mn-lt"/>
              </a:rPr>
              <a:t>Chlieh</a:t>
            </a:r>
            <a:r>
              <a:rPr lang="en-GB" sz="1100" dirty="0">
                <a:latin typeface="+mn-lt"/>
              </a:rPr>
              <a:t> et al. (2014)</a:t>
            </a:r>
          </a:p>
        </p:txBody>
      </p:sp>
    </p:spTree>
    <p:extLst>
      <p:ext uri="{BB962C8B-B14F-4D97-AF65-F5344CB8AC3E}">
        <p14:creationId xmlns:p14="http://schemas.microsoft.com/office/powerpoint/2010/main" val="7784121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Aftershocks</a:t>
            </a:r>
            <a:endParaRPr lang="en-GB" sz="3200" kern="0" dirty="0">
              <a:solidFill>
                <a:schemeClr val="tx1"/>
              </a:solidFill>
            </a:endParaRPr>
          </a:p>
        </p:txBody>
      </p:sp>
      <p:sp>
        <p:nvSpPr>
          <p:cNvPr id="24579" name="Content Placeholder 2"/>
          <p:cNvSpPr>
            <a:spLocks noGrp="1" noChangeArrowheads="1"/>
          </p:cNvSpPr>
          <p:nvPr>
            <p:ph sz="half" idx="1"/>
          </p:nvPr>
        </p:nvSpPr>
        <p:spPr>
          <a:xfrm>
            <a:off x="274636" y="1297684"/>
            <a:ext cx="8477250" cy="33855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indent="0">
              <a:spcBef>
                <a:spcPct val="0"/>
              </a:spcBef>
              <a:spcAft>
                <a:spcPts val="600"/>
              </a:spcAft>
              <a:buNone/>
            </a:pPr>
            <a:r>
              <a:rPr lang="en-US" altLang="en-US" sz="1600" kern="1200" dirty="0">
                <a:solidFill>
                  <a:schemeClr val="tx1"/>
                </a:solidFill>
              </a:rPr>
              <a:t>Hundreds of aftershocks recorded since main event, including many above 5Mw, such as:</a:t>
            </a:r>
          </a:p>
        </p:txBody>
      </p:sp>
      <p:pic>
        <p:nvPicPr>
          <p:cNvPr id="24580" name="Picture 2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593" y="3754204"/>
            <a:ext cx="3210277" cy="190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1"/>
          <p:cNvSpPr>
            <a:spLocks noChangeArrowheads="1"/>
          </p:cNvSpPr>
          <p:nvPr/>
        </p:nvSpPr>
        <p:spPr bwMode="auto">
          <a:xfrm>
            <a:off x="539552" y="5665576"/>
            <a:ext cx="381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SG" altLang="en-US" sz="1400" dirty="0">
                <a:latin typeface="Tahoma" panose="020B0604030504040204" pitchFamily="34" charset="0"/>
                <a:cs typeface="Tahoma" panose="020B0604030504040204" pitchFamily="34" charset="0"/>
              </a:rPr>
              <a:t>Rate of aftershocks with elapsed days based on modified Omori’s law</a:t>
            </a:r>
          </a:p>
        </p:txBody>
      </p:sp>
      <p:pic>
        <p:nvPicPr>
          <p:cNvPr id="24582" name="Picture 3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3378" y="3758832"/>
            <a:ext cx="3371030" cy="190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8"/>
          <p:cNvSpPr>
            <a:spLocks noChangeArrowheads="1"/>
          </p:cNvSpPr>
          <p:nvPr/>
        </p:nvSpPr>
        <p:spPr bwMode="auto">
          <a:xfrm>
            <a:off x="4392488" y="5657217"/>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SG" altLang="en-US" sz="1400" dirty="0">
                <a:latin typeface="Tahoma" panose="020B0604030504040204" pitchFamily="34" charset="0"/>
                <a:cs typeface="Tahoma" panose="020B0604030504040204" pitchFamily="34" charset="0"/>
              </a:rPr>
              <a:t>Number of aftershocks with earthquake magnitude based on Gutenberg-Richter relationship</a:t>
            </a:r>
          </a:p>
        </p:txBody>
      </p:sp>
      <p:graphicFrame>
        <p:nvGraphicFramePr>
          <p:cNvPr id="2" name="Table 1"/>
          <p:cNvGraphicFramePr>
            <a:graphicFrameLocks noGrp="1"/>
          </p:cNvGraphicFramePr>
          <p:nvPr>
            <p:extLst>
              <p:ext uri="{D42A27DB-BD31-4B8C-83A1-F6EECF244321}">
                <p14:modId xmlns:p14="http://schemas.microsoft.com/office/powerpoint/2010/main" val="3242761079"/>
              </p:ext>
            </p:extLst>
          </p:nvPr>
        </p:nvGraphicFramePr>
        <p:xfrm>
          <a:off x="335105" y="1688492"/>
          <a:ext cx="8524876" cy="1981200"/>
        </p:xfrm>
        <a:graphic>
          <a:graphicData uri="http://schemas.openxmlformats.org/drawingml/2006/table">
            <a:tbl>
              <a:tblPr firstRow="1" bandRow="1">
                <a:tableStyleId>{21E4AEA4-8DFA-4A89-87EB-49C32662AFE0}</a:tableStyleId>
              </a:tblPr>
              <a:tblGrid>
                <a:gridCol w="2051558">
                  <a:extLst>
                    <a:ext uri="{9D8B030D-6E8A-4147-A177-3AD203B41FA5}">
                      <a16:colId xmlns="" xmlns:a16="http://schemas.microsoft.com/office/drawing/2014/main" val="901329385"/>
                    </a:ext>
                  </a:extLst>
                </a:gridCol>
                <a:gridCol w="1761687">
                  <a:extLst>
                    <a:ext uri="{9D8B030D-6E8A-4147-A177-3AD203B41FA5}">
                      <a16:colId xmlns="" xmlns:a16="http://schemas.microsoft.com/office/drawing/2014/main" val="1565955849"/>
                    </a:ext>
                  </a:extLst>
                </a:gridCol>
                <a:gridCol w="1948092">
                  <a:extLst>
                    <a:ext uri="{9D8B030D-6E8A-4147-A177-3AD203B41FA5}">
                      <a16:colId xmlns="" xmlns:a16="http://schemas.microsoft.com/office/drawing/2014/main" val="3500292989"/>
                    </a:ext>
                  </a:extLst>
                </a:gridCol>
                <a:gridCol w="2763539">
                  <a:extLst>
                    <a:ext uri="{9D8B030D-6E8A-4147-A177-3AD203B41FA5}">
                      <a16:colId xmlns="" xmlns:a16="http://schemas.microsoft.com/office/drawing/2014/main" val="3274377947"/>
                    </a:ext>
                  </a:extLst>
                </a:gridCol>
              </a:tblGrid>
              <a:tr h="487734">
                <a:tc>
                  <a:txBody>
                    <a:bodyPr/>
                    <a:lstStyle/>
                    <a:p>
                      <a:r>
                        <a:rPr lang="en-GB" sz="1600" dirty="0"/>
                        <a:t>Aftershock</a:t>
                      </a:r>
                      <a:r>
                        <a:rPr lang="en-GB" sz="1600" baseline="0" dirty="0"/>
                        <a:t> Date</a:t>
                      </a:r>
                      <a:endParaRPr lang="en-GB" sz="1600" dirty="0"/>
                    </a:p>
                  </a:txBody>
                  <a:tcPr/>
                </a:tc>
                <a:tc>
                  <a:txBody>
                    <a:bodyPr/>
                    <a:lstStyle/>
                    <a:p>
                      <a:r>
                        <a:rPr lang="en-GB" sz="1600" dirty="0"/>
                        <a:t>Magnitude</a:t>
                      </a:r>
                    </a:p>
                  </a:txBody>
                  <a:tcPr/>
                </a:tc>
                <a:tc>
                  <a:txBody>
                    <a:bodyPr/>
                    <a:lstStyle/>
                    <a:p>
                      <a:r>
                        <a:rPr lang="en-GB" sz="1600" dirty="0"/>
                        <a:t>Area</a:t>
                      </a:r>
                      <a:r>
                        <a:rPr lang="en-GB" sz="1600" baseline="0" dirty="0"/>
                        <a:t> primarily</a:t>
                      </a:r>
                      <a:r>
                        <a:rPr lang="en-GB" sz="1600" dirty="0"/>
                        <a:t> Impacted</a:t>
                      </a:r>
                    </a:p>
                  </a:txBody>
                  <a:tcPr/>
                </a:tc>
                <a:tc>
                  <a:txBody>
                    <a:bodyPr/>
                    <a:lstStyle/>
                    <a:p>
                      <a:r>
                        <a:rPr lang="en-GB" sz="1600" dirty="0"/>
                        <a:t>Damage</a:t>
                      </a:r>
                    </a:p>
                  </a:txBody>
                  <a:tcPr/>
                </a:tc>
                <a:extLst>
                  <a:ext uri="{0D108BD9-81ED-4DB2-BD59-A6C34878D82A}">
                    <a16:rowId xmlns="" xmlns:a16="http://schemas.microsoft.com/office/drawing/2014/main" val="1349285381"/>
                  </a:ext>
                </a:extLst>
              </a:tr>
              <a:tr h="530431">
                <a:tc>
                  <a:txBody>
                    <a:bodyPr/>
                    <a:lstStyle/>
                    <a:p>
                      <a:r>
                        <a:rPr lang="en-GB" sz="1600" dirty="0"/>
                        <a:t>18th of May</a:t>
                      </a:r>
                    </a:p>
                    <a:p>
                      <a:r>
                        <a:rPr lang="en-GB" sz="900" dirty="0"/>
                        <a:t>(just before the mission)</a:t>
                      </a:r>
                    </a:p>
                  </a:txBody>
                  <a:tcPr/>
                </a:tc>
                <a:tc>
                  <a:txBody>
                    <a:bodyPr/>
                    <a:lstStyle/>
                    <a:p>
                      <a:r>
                        <a:rPr lang="en-GB" sz="1600" dirty="0"/>
                        <a:t>6.7</a:t>
                      </a:r>
                      <a:r>
                        <a:rPr lang="en-GB" sz="1600" baseline="0" dirty="0"/>
                        <a:t> &amp; 6.8</a:t>
                      </a:r>
                      <a:r>
                        <a:rPr lang="en-GB" sz="1600" dirty="0"/>
                        <a:t>Mw</a:t>
                      </a:r>
                    </a:p>
                  </a:txBody>
                  <a:tcPr/>
                </a:tc>
                <a:tc>
                  <a:txBody>
                    <a:bodyPr/>
                    <a:lstStyle/>
                    <a:p>
                      <a:r>
                        <a:rPr lang="en-GB" sz="1600" dirty="0" err="1"/>
                        <a:t>Manabi</a:t>
                      </a:r>
                      <a:endParaRPr lang="en-GB" sz="1600" dirty="0"/>
                    </a:p>
                  </a:txBody>
                  <a:tcPr/>
                </a:tc>
                <a:tc>
                  <a:txBody>
                    <a:bodyPr/>
                    <a:lstStyle/>
                    <a:p>
                      <a:r>
                        <a:rPr lang="en-GB" sz="1600" dirty="0"/>
                        <a:t>Loss of power; 1 killed;</a:t>
                      </a:r>
                      <a:r>
                        <a:rPr lang="en-GB" sz="1600" baseline="0" dirty="0"/>
                        <a:t> dozen injured; landslides</a:t>
                      </a:r>
                      <a:endParaRPr lang="en-GB" sz="1600" dirty="0"/>
                    </a:p>
                  </a:txBody>
                  <a:tcPr/>
                </a:tc>
                <a:extLst>
                  <a:ext uri="{0D108BD9-81ED-4DB2-BD59-A6C34878D82A}">
                    <a16:rowId xmlns="" xmlns:a16="http://schemas.microsoft.com/office/drawing/2014/main" val="1565432371"/>
                  </a:ext>
                </a:extLst>
              </a:tr>
              <a:tr h="790240">
                <a:tc>
                  <a:txBody>
                    <a:bodyPr/>
                    <a:lstStyle/>
                    <a:p>
                      <a:r>
                        <a:rPr lang="en-GB" sz="1600" dirty="0"/>
                        <a:t>10</a:t>
                      </a:r>
                      <a:r>
                        <a:rPr lang="en-GB" sz="1600" baseline="30000" dirty="0"/>
                        <a:t>th</a:t>
                      </a:r>
                      <a:r>
                        <a:rPr lang="en-GB" sz="1600" baseline="0" dirty="0"/>
                        <a:t> of July</a:t>
                      </a:r>
                    </a:p>
                    <a:p>
                      <a:r>
                        <a:rPr lang="en-GB" sz="900" baseline="0" dirty="0"/>
                        <a:t>(about a month after the mission)</a:t>
                      </a:r>
                      <a:endParaRPr lang="en-GB" sz="900" dirty="0"/>
                    </a:p>
                  </a:txBody>
                  <a:tcPr/>
                </a:tc>
                <a:tc>
                  <a:txBody>
                    <a:bodyPr/>
                    <a:lstStyle/>
                    <a:p>
                      <a:r>
                        <a:rPr lang="en-GB" sz="1600" dirty="0"/>
                        <a:t>5.9 Mw &amp; 6.4Mw</a:t>
                      </a:r>
                    </a:p>
                  </a:txBody>
                  <a:tcPr/>
                </a:tc>
                <a:tc>
                  <a:txBody>
                    <a:bodyPr/>
                    <a:lstStyle/>
                    <a:p>
                      <a:r>
                        <a:rPr lang="en-GB" sz="1600" dirty="0"/>
                        <a:t>Esmeraldas</a:t>
                      </a:r>
                    </a:p>
                  </a:txBody>
                  <a:tcPr/>
                </a:tc>
                <a:tc>
                  <a:txBody>
                    <a:bodyPr/>
                    <a:lstStyle/>
                    <a:p>
                      <a:r>
                        <a:rPr lang="en-GB" sz="1600" dirty="0"/>
                        <a:t>Loss of power</a:t>
                      </a:r>
                      <a:r>
                        <a:rPr lang="en-GB" sz="1600" baseline="0" dirty="0"/>
                        <a:t> and phone service; damage to </a:t>
                      </a:r>
                      <a:r>
                        <a:rPr lang="en-GB" sz="1600" kern="1200" dirty="0">
                          <a:effectLst/>
                        </a:rPr>
                        <a:t>Bailey bridge; 80 people displaced</a:t>
                      </a:r>
                      <a:endParaRPr lang="en-GB" sz="1600" dirty="0"/>
                    </a:p>
                  </a:txBody>
                  <a:tcPr/>
                </a:tc>
                <a:extLst>
                  <a:ext uri="{0D108BD9-81ED-4DB2-BD59-A6C34878D82A}">
                    <a16:rowId xmlns="" xmlns:a16="http://schemas.microsoft.com/office/drawing/2014/main" val="3854428040"/>
                  </a:ext>
                </a:extLst>
              </a:tr>
            </a:tbl>
          </a:graphicData>
        </a:graphic>
      </p:graphicFrame>
    </p:spTree>
    <p:extLst>
      <p:ext uri="{BB962C8B-B14F-4D97-AF65-F5344CB8AC3E}">
        <p14:creationId xmlns:p14="http://schemas.microsoft.com/office/powerpoint/2010/main" val="5431126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9532" y="1259469"/>
            <a:ext cx="4032448"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5"/>
          <p:cNvSpPr>
            <a:spLocks noChangeArrowheads="1"/>
          </p:cNvSpPr>
          <p:nvPr/>
        </p:nvSpPr>
        <p:spPr bwMode="auto">
          <a:xfrm>
            <a:off x="359532" y="5795972"/>
            <a:ext cx="27363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nb-NO" altLang="en-US" sz="900" dirty="0">
                <a:latin typeface="Tahoma" pitchFamily="34" charset="0"/>
                <a:cs typeface="Tahoma" pitchFamily="34" charset="0"/>
              </a:rPr>
              <a:t>After Singaucho et al. (2016</a:t>
            </a:r>
            <a:r>
              <a:rPr lang="nb-NO" altLang="en-US" sz="900" dirty="0" smtClean="0">
                <a:latin typeface="Tahoma" pitchFamily="34" charset="0"/>
                <a:cs typeface="Tahoma" pitchFamily="34" charset="0"/>
              </a:rPr>
              <a:t>) - Intituto </a:t>
            </a:r>
            <a:r>
              <a:rPr lang="nb-NO" altLang="en-US" sz="900" dirty="0">
                <a:latin typeface="Tahoma" pitchFamily="34" charset="0"/>
                <a:cs typeface="Tahoma" pitchFamily="34" charset="0"/>
              </a:rPr>
              <a:t>Geofisico</a:t>
            </a:r>
            <a:endParaRPr lang="en-SG" altLang="en-US" sz="900" dirty="0">
              <a:latin typeface="Tahoma" pitchFamily="34" charset="0"/>
              <a:cs typeface="Tahoma" pitchFamily="34" charset="0"/>
            </a:endParaRPr>
          </a:p>
        </p:txBody>
      </p:sp>
      <p:sp>
        <p:nvSpPr>
          <p:cNvPr id="2" name="Rectangle 1"/>
          <p:cNvSpPr/>
          <p:nvPr/>
        </p:nvSpPr>
        <p:spPr>
          <a:xfrm>
            <a:off x="1079612" y="2195573"/>
            <a:ext cx="1759799" cy="369332"/>
          </a:xfrm>
          <a:prstGeom prst="rect">
            <a:avLst/>
          </a:prstGeom>
        </p:spPr>
        <p:txBody>
          <a:bodyPr wrap="square">
            <a:spAutoFit/>
          </a:bodyPr>
          <a:lstStyle/>
          <a:p>
            <a:r>
              <a:rPr lang="en-US" sz="1800" dirty="0">
                <a:solidFill>
                  <a:srgbClr val="FF0000"/>
                </a:solidFill>
                <a:effectLst>
                  <a:outerShdw blurRad="38100" dist="38100" dir="2700000" algn="tl">
                    <a:srgbClr val="000000">
                      <a:alpha val="43137"/>
                    </a:srgbClr>
                  </a:outerShdw>
                </a:effectLst>
              </a:rPr>
              <a:t>~50s, 1.41g PGA </a:t>
            </a:r>
            <a:endParaRPr lang="en-SG" sz="1800" dirty="0"/>
          </a:p>
        </p:txBody>
      </p:sp>
      <p:pic>
        <p:nvPicPr>
          <p:cNvPr id="6" name="Picture 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1515380"/>
            <a:ext cx="3528392" cy="2071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38"/>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23928" y="4355812"/>
            <a:ext cx="151216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noChangeArrowheads="1"/>
          </p:cNvSpPr>
          <p:nvPr/>
        </p:nvSpPr>
        <p:spPr bwMode="auto">
          <a:xfrm>
            <a:off x="5436096" y="3775099"/>
            <a:ext cx="3339650" cy="209288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rtl="0" eaLnBrk="0" fontAlgn="base" hangingPunct="0">
              <a:spcBef>
                <a:spcPct val="20000"/>
              </a:spcBef>
              <a:spcAft>
                <a:spcPct val="0"/>
              </a:spcAft>
              <a:buChar char="•"/>
              <a:defRPr sz="24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000">
                <a:solidFill>
                  <a:schemeClr val="folHlink"/>
                </a:solidFill>
                <a:latin typeface="+mn-lt"/>
              </a:defRPr>
            </a:lvl2pPr>
            <a:lvl3pPr marL="1143000" indent="-228600" algn="l" rtl="0" eaLnBrk="0" fontAlgn="base" hangingPunct="0">
              <a:spcBef>
                <a:spcPct val="20000"/>
              </a:spcBef>
              <a:spcAft>
                <a:spcPct val="0"/>
              </a:spcAft>
              <a:buChar char="•"/>
              <a:defRPr sz="2000">
                <a:solidFill>
                  <a:schemeClr val="folHlink"/>
                </a:solidFill>
                <a:latin typeface="+mn-lt"/>
              </a:defRPr>
            </a:lvl3pPr>
            <a:lvl4pPr marL="1600200" indent="-228600" algn="l" rtl="0" eaLnBrk="0" fontAlgn="base" hangingPunct="0">
              <a:spcBef>
                <a:spcPct val="20000"/>
              </a:spcBef>
              <a:spcAft>
                <a:spcPct val="0"/>
              </a:spcAft>
              <a:buChar char="–"/>
              <a:defRPr sz="1800">
                <a:solidFill>
                  <a:schemeClr val="folHlink"/>
                </a:solidFill>
                <a:latin typeface="+mn-lt"/>
              </a:defRPr>
            </a:lvl4pPr>
            <a:lvl5pPr marL="2057400" indent="-228600" algn="l" rtl="0" eaLnBrk="0" fontAlgn="base" hangingPunct="0">
              <a:spcBef>
                <a:spcPct val="20000"/>
              </a:spcBef>
              <a:spcAft>
                <a:spcPct val="0"/>
              </a:spcAft>
              <a:buChar char="»"/>
              <a:defRPr sz="1800">
                <a:solidFill>
                  <a:schemeClr val="folHlink"/>
                </a:solidFill>
                <a:latin typeface="+mn-lt"/>
              </a:defRPr>
            </a:lvl5pPr>
            <a:lvl6pPr marL="2514600" indent="-228600" algn="l" rtl="0" eaLnBrk="0" fontAlgn="base" hangingPunct="0">
              <a:spcBef>
                <a:spcPct val="20000"/>
              </a:spcBef>
              <a:spcAft>
                <a:spcPct val="0"/>
              </a:spcAft>
              <a:buChar char="»"/>
              <a:defRPr sz="1800">
                <a:solidFill>
                  <a:schemeClr val="folHlink"/>
                </a:solidFill>
                <a:latin typeface="+mn-lt"/>
              </a:defRPr>
            </a:lvl6pPr>
            <a:lvl7pPr marL="2971800" indent="-228600" algn="l" rtl="0" eaLnBrk="0" fontAlgn="base" hangingPunct="0">
              <a:spcBef>
                <a:spcPct val="20000"/>
              </a:spcBef>
              <a:spcAft>
                <a:spcPct val="0"/>
              </a:spcAft>
              <a:buChar char="»"/>
              <a:defRPr sz="1800">
                <a:solidFill>
                  <a:schemeClr val="folHlink"/>
                </a:solidFill>
                <a:latin typeface="+mn-lt"/>
              </a:defRPr>
            </a:lvl7pPr>
            <a:lvl8pPr marL="3429000" indent="-228600" algn="l" rtl="0" eaLnBrk="0" fontAlgn="base" hangingPunct="0">
              <a:spcBef>
                <a:spcPct val="20000"/>
              </a:spcBef>
              <a:spcAft>
                <a:spcPct val="0"/>
              </a:spcAft>
              <a:buChar char="»"/>
              <a:defRPr sz="1800">
                <a:solidFill>
                  <a:schemeClr val="folHlink"/>
                </a:solidFill>
                <a:latin typeface="+mn-lt"/>
              </a:defRPr>
            </a:lvl8pPr>
            <a:lvl9pPr marL="3886200" indent="-228600" algn="l" rtl="0" eaLnBrk="0" fontAlgn="base" hangingPunct="0">
              <a:spcBef>
                <a:spcPct val="20000"/>
              </a:spcBef>
              <a:spcAft>
                <a:spcPct val="0"/>
              </a:spcAft>
              <a:buChar char="»"/>
              <a:defRPr sz="1800">
                <a:solidFill>
                  <a:schemeClr val="folHlink"/>
                </a:solidFill>
                <a:latin typeface="+mn-lt"/>
              </a:defRPr>
            </a:lvl9pPr>
          </a:lstStyle>
          <a:p>
            <a:pPr marL="0" indent="0">
              <a:spcBef>
                <a:spcPct val="0"/>
              </a:spcBef>
              <a:spcAft>
                <a:spcPts val="600"/>
              </a:spcAft>
              <a:buNone/>
            </a:pPr>
            <a:r>
              <a:rPr lang="en-US" altLang="en-US" sz="1100" dirty="0">
                <a:solidFill>
                  <a:schemeClr val="tx1"/>
                </a:solidFill>
                <a:ea typeface="ＭＳ Ｐゴシック" pitchFamily="34" charset="-128"/>
              </a:rPr>
              <a:t>Dominant periods:</a:t>
            </a:r>
            <a:endParaRPr lang="en-SG" altLang="en-US" sz="1100" dirty="0">
              <a:solidFill>
                <a:schemeClr val="tx1"/>
              </a:solidFill>
              <a:ea typeface="ＭＳ Ｐゴシック" pitchFamily="34" charset="-128"/>
            </a:endParaRPr>
          </a:p>
          <a:p>
            <a:pPr marL="182563" indent="-182563">
              <a:spcBef>
                <a:spcPct val="0"/>
              </a:spcBef>
              <a:spcAft>
                <a:spcPts val="600"/>
              </a:spcAft>
            </a:pPr>
            <a:r>
              <a:rPr lang="en-SG" altLang="en-US" sz="1100" dirty="0" smtClean="0">
                <a:solidFill>
                  <a:schemeClr val="tx1"/>
                </a:solidFill>
                <a:ea typeface="ＭＳ Ｐゴシック" pitchFamily="34" charset="-128"/>
              </a:rPr>
              <a:t>Pedernales </a:t>
            </a:r>
            <a:r>
              <a:rPr lang="en-SG" altLang="en-US" sz="1100" dirty="0">
                <a:solidFill>
                  <a:schemeClr val="tx1"/>
                </a:solidFill>
                <a:ea typeface="ＭＳ Ｐゴシック" pitchFamily="34" charset="-128"/>
              </a:rPr>
              <a:t>(APED): 0.2s and 0.7s </a:t>
            </a:r>
            <a:br>
              <a:rPr lang="en-SG" altLang="en-US" sz="1100" dirty="0">
                <a:solidFill>
                  <a:schemeClr val="tx1"/>
                </a:solidFill>
                <a:ea typeface="ＭＳ Ｐゴシック" pitchFamily="34" charset="-128"/>
              </a:rPr>
            </a:br>
            <a:r>
              <a:rPr lang="en-SG" altLang="en-US" sz="1100" dirty="0">
                <a:solidFill>
                  <a:schemeClr val="tx1"/>
                </a:solidFill>
                <a:ea typeface="ＭＳ Ｐゴシック" pitchFamily="34" charset="-128"/>
              </a:rPr>
              <a:t>(falls within natural period of structures about 2-7 stories tall)</a:t>
            </a:r>
          </a:p>
          <a:p>
            <a:pPr marL="182563" indent="-182563">
              <a:spcBef>
                <a:spcPct val="0"/>
              </a:spcBef>
              <a:spcAft>
                <a:spcPts val="600"/>
              </a:spcAft>
            </a:pPr>
            <a:r>
              <a:rPr lang="en-SG" altLang="en-US" sz="1100" dirty="0">
                <a:solidFill>
                  <a:schemeClr val="tx1"/>
                </a:solidFill>
                <a:ea typeface="ＭＳ Ｐゴシック" pitchFamily="34" charset="-128"/>
              </a:rPr>
              <a:t>Portoviejo (APO1): 0.4s </a:t>
            </a:r>
            <a:br>
              <a:rPr lang="en-SG" altLang="en-US" sz="1100" dirty="0">
                <a:solidFill>
                  <a:schemeClr val="tx1"/>
                </a:solidFill>
                <a:ea typeface="ＭＳ Ｐゴシック" pitchFamily="34" charset="-128"/>
              </a:rPr>
            </a:br>
            <a:r>
              <a:rPr lang="en-SG" altLang="en-US" sz="1100" dirty="0">
                <a:solidFill>
                  <a:schemeClr val="tx1"/>
                </a:solidFill>
                <a:ea typeface="ＭＳ Ｐゴシック" pitchFamily="34" charset="-128"/>
              </a:rPr>
              <a:t>(4 stories tall)</a:t>
            </a:r>
          </a:p>
          <a:p>
            <a:pPr marL="182563" indent="-182563">
              <a:spcBef>
                <a:spcPct val="0"/>
              </a:spcBef>
              <a:spcAft>
                <a:spcPts val="600"/>
              </a:spcAft>
            </a:pPr>
            <a:r>
              <a:rPr lang="en-SG" altLang="en-US" sz="1100" dirty="0">
                <a:solidFill>
                  <a:schemeClr val="tx1"/>
                </a:solidFill>
                <a:ea typeface="ＭＳ Ｐゴシック" pitchFamily="34" charset="-128"/>
              </a:rPr>
              <a:t>Manta (AMNT): 0.2s </a:t>
            </a:r>
            <a:br>
              <a:rPr lang="en-SG" altLang="en-US" sz="1100" dirty="0">
                <a:solidFill>
                  <a:schemeClr val="tx1"/>
                </a:solidFill>
                <a:ea typeface="ＭＳ Ｐゴシック" pitchFamily="34" charset="-128"/>
              </a:rPr>
            </a:br>
            <a:r>
              <a:rPr lang="en-SG" altLang="en-US" sz="1100" dirty="0">
                <a:solidFill>
                  <a:schemeClr val="tx1"/>
                </a:solidFill>
                <a:ea typeface="ＭＳ Ｐゴシック" pitchFamily="34" charset="-128"/>
              </a:rPr>
              <a:t>(2 stories tall) </a:t>
            </a:r>
          </a:p>
          <a:p>
            <a:pPr marL="182563" indent="-182563">
              <a:spcBef>
                <a:spcPct val="0"/>
              </a:spcBef>
              <a:spcAft>
                <a:spcPts val="600"/>
              </a:spcAft>
            </a:pPr>
            <a:r>
              <a:rPr lang="en-US" altLang="en-US" sz="1100" dirty="0" err="1">
                <a:solidFill>
                  <a:schemeClr val="tx1"/>
                </a:solidFill>
                <a:ea typeface="ＭＳ Ｐゴシック" pitchFamily="34" charset="-128"/>
              </a:rPr>
              <a:t>Chone</a:t>
            </a:r>
            <a:r>
              <a:rPr lang="en-US" altLang="en-US" sz="1100" dirty="0">
                <a:solidFill>
                  <a:schemeClr val="tx1"/>
                </a:solidFill>
                <a:ea typeface="ＭＳ Ｐゴシック" pitchFamily="34" charset="-128"/>
              </a:rPr>
              <a:t> (ACHN): 1.3s </a:t>
            </a:r>
            <a:br>
              <a:rPr lang="en-US" altLang="en-US" sz="1100" dirty="0">
                <a:solidFill>
                  <a:schemeClr val="tx1"/>
                </a:solidFill>
                <a:ea typeface="ＭＳ Ｐゴシック" pitchFamily="34" charset="-128"/>
              </a:rPr>
            </a:br>
            <a:r>
              <a:rPr lang="en-US" altLang="en-US" sz="1100" dirty="0">
                <a:solidFill>
                  <a:schemeClr val="tx1"/>
                </a:solidFill>
                <a:ea typeface="ＭＳ Ｐゴシック" pitchFamily="34" charset="-128"/>
              </a:rPr>
              <a:t>(&gt;10 stories)</a:t>
            </a:r>
          </a:p>
        </p:txBody>
      </p:sp>
      <p:sp>
        <p:nvSpPr>
          <p:cNvPr id="10"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The April 16</a:t>
            </a:r>
            <a:r>
              <a:rPr lang="en-GB" sz="3200" kern="0" baseline="30000" dirty="0" smtClean="0">
                <a:solidFill>
                  <a:schemeClr val="tx1"/>
                </a:solidFill>
              </a:rPr>
              <a:t>th</a:t>
            </a:r>
            <a:r>
              <a:rPr lang="en-GB" sz="3200" kern="0" dirty="0" smtClean="0">
                <a:solidFill>
                  <a:schemeClr val="tx1"/>
                </a:solidFill>
              </a:rPr>
              <a:t> Event</a:t>
            </a:r>
            <a:endParaRPr lang="en-GB" sz="3200" kern="0" dirty="0">
              <a:solidFill>
                <a:schemeClr val="tx1"/>
              </a:solidFill>
            </a:endParaRPr>
          </a:p>
        </p:txBody>
      </p:sp>
    </p:spTree>
    <p:extLst>
      <p:ext uri="{BB962C8B-B14F-4D97-AF65-F5344CB8AC3E}">
        <p14:creationId xmlns:p14="http://schemas.microsoft.com/office/powerpoint/2010/main" val="17234588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Within Design?</a:t>
            </a:r>
            <a:endParaRPr lang="en-GB" sz="3200" kern="0" dirty="0">
              <a:solidFill>
                <a:schemeClr val="tx1"/>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881105" y="3585977"/>
            <a:ext cx="2592288" cy="256636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763181350"/>
              </p:ext>
            </p:extLst>
          </p:nvPr>
        </p:nvGraphicFramePr>
        <p:xfrm>
          <a:off x="709490" y="3582354"/>
          <a:ext cx="4967850" cy="2578913"/>
        </p:xfrm>
        <a:graphic>
          <a:graphicData uri="http://schemas.openxmlformats.org/drawingml/2006/table">
            <a:tbl>
              <a:tblPr firstRow="1" bandRow="1">
                <a:tableStyleId>{21E4AEA4-8DFA-4A89-87EB-49C32662AFE0}</a:tableStyleId>
              </a:tblPr>
              <a:tblGrid>
                <a:gridCol w="2306538">
                  <a:extLst>
                    <a:ext uri="{9D8B030D-6E8A-4147-A177-3AD203B41FA5}">
                      <a16:colId xmlns="" xmlns:a16="http://schemas.microsoft.com/office/drawing/2014/main" val="2838276551"/>
                    </a:ext>
                  </a:extLst>
                </a:gridCol>
                <a:gridCol w="408550">
                  <a:extLst>
                    <a:ext uri="{9D8B030D-6E8A-4147-A177-3AD203B41FA5}">
                      <a16:colId xmlns="" xmlns:a16="http://schemas.microsoft.com/office/drawing/2014/main" val="1761458211"/>
                    </a:ext>
                  </a:extLst>
                </a:gridCol>
                <a:gridCol w="545075">
                  <a:extLst>
                    <a:ext uri="{9D8B030D-6E8A-4147-A177-3AD203B41FA5}">
                      <a16:colId xmlns="" xmlns:a16="http://schemas.microsoft.com/office/drawing/2014/main" val="223604615"/>
                    </a:ext>
                  </a:extLst>
                </a:gridCol>
                <a:gridCol w="829237">
                  <a:extLst>
                    <a:ext uri="{9D8B030D-6E8A-4147-A177-3AD203B41FA5}">
                      <a16:colId xmlns="" xmlns:a16="http://schemas.microsoft.com/office/drawing/2014/main" val="1939348668"/>
                    </a:ext>
                  </a:extLst>
                </a:gridCol>
                <a:gridCol w="878450">
                  <a:extLst>
                    <a:ext uri="{9D8B030D-6E8A-4147-A177-3AD203B41FA5}">
                      <a16:colId xmlns="" xmlns:a16="http://schemas.microsoft.com/office/drawing/2014/main" val="1953016520"/>
                    </a:ext>
                  </a:extLst>
                </a:gridCol>
              </a:tblGrid>
              <a:tr h="215000">
                <a:tc>
                  <a:txBody>
                    <a:bodyPr/>
                    <a:lstStyle/>
                    <a:p>
                      <a:pPr algn="l" fontAlgn="b"/>
                      <a:r>
                        <a:rPr lang="en-GB" sz="1100" u="none" strike="noStrike" dirty="0">
                          <a:effectLst/>
                        </a:rPr>
                        <a:t>PGA values in (g)</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YRP</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Manta</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Portoviejo</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err="1">
                          <a:effectLst/>
                        </a:rPr>
                        <a:t>Pedernales</a:t>
                      </a:r>
                      <a:endParaRPr lang="en-GB" sz="1100" b="0"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 xmlns:a16="http://schemas.microsoft.com/office/drawing/2014/main" val="183621929"/>
                  </a:ext>
                </a:extLst>
              </a:tr>
              <a:tr h="422153">
                <a:tc>
                  <a:txBody>
                    <a:bodyPr/>
                    <a:lstStyle/>
                    <a:p>
                      <a:pPr algn="l" fontAlgn="b"/>
                      <a:r>
                        <a:rPr lang="en-GB" sz="1100" u="none" strike="noStrike" dirty="0">
                          <a:effectLst/>
                        </a:rPr>
                        <a:t>Recorded </a:t>
                      </a:r>
                      <a:br>
                        <a:rPr lang="en-GB" sz="1100" u="none" strike="noStrike" dirty="0">
                          <a:effectLst/>
                        </a:rPr>
                      </a:br>
                      <a:r>
                        <a:rPr lang="en-GB" sz="1100" u="none" strike="noStrike" dirty="0">
                          <a:effectLst/>
                        </a:rPr>
                        <a:t>(16th of April, 2016, IG)</a:t>
                      </a:r>
                      <a:endParaRPr lang="en-GB"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a:t>
                      </a:r>
                      <a:endParaRPr lang="en-GB"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0.68</a:t>
                      </a:r>
                      <a:endParaRPr lang="en-GB"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0.51</a:t>
                      </a:r>
                      <a:endParaRPr lang="en-GB"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1.41</a:t>
                      </a:r>
                      <a:endParaRPr lang="en-GB" sz="11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 xmlns:a16="http://schemas.microsoft.com/office/drawing/2014/main" val="336170247"/>
                  </a:ext>
                </a:extLst>
              </a:tr>
              <a:tr h="215000">
                <a:tc gridSpan="2">
                  <a:txBody>
                    <a:bodyPr/>
                    <a:lstStyle/>
                    <a:p>
                      <a:pPr algn="l" fontAlgn="b"/>
                      <a:r>
                        <a:rPr lang="en-GB" sz="1100" u="none" strike="noStrike" dirty="0">
                          <a:effectLst/>
                        </a:rPr>
                        <a:t>PSHA studies (results on rock sites)</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hMerge="1">
                  <a:txBody>
                    <a:bodyPr/>
                    <a:lstStyle/>
                    <a:p>
                      <a:endParaRPr lang="en-GB"/>
                    </a:p>
                  </a:txBody>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 xmlns:a16="http://schemas.microsoft.com/office/drawing/2014/main" val="184009137"/>
                  </a:ext>
                </a:extLst>
              </a:tr>
              <a:tr h="215000">
                <a:tc rowSpan="2">
                  <a:txBody>
                    <a:bodyPr/>
                    <a:lstStyle/>
                    <a:p>
                      <a:pPr algn="l" fontAlgn="b"/>
                      <a:r>
                        <a:rPr lang="en-GB" sz="1100" u="none" strike="noStrike" dirty="0">
                          <a:effectLst/>
                        </a:rPr>
                        <a:t>Wong et al. (2012)</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475</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0.35</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b"/>
                      <a:r>
                        <a:rPr lang="en-GB" sz="1100" u="none" strike="noStrike">
                          <a:effectLst/>
                        </a:rPr>
                        <a:t>-</a:t>
                      </a:r>
                      <a:endParaRPr lang="en-GB" sz="11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a:t>
                      </a:r>
                      <a:endParaRPr lang="en-GB" sz="1100" b="0"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 xmlns:a16="http://schemas.microsoft.com/office/drawing/2014/main" val="2843555515"/>
                  </a:ext>
                </a:extLst>
              </a:tr>
              <a:tr h="215000">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100" u="none" strike="noStrike" dirty="0">
                          <a:effectLst/>
                        </a:rPr>
                        <a:t>2475</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0.65</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b"/>
                      <a:r>
                        <a:rPr lang="en-GB" sz="1100" u="none" strike="noStrike" dirty="0">
                          <a:effectLst/>
                        </a:rPr>
                        <a:t>-</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a:t>
                      </a:r>
                      <a:endParaRPr lang="en-GB" sz="1100" b="0"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 xmlns:a16="http://schemas.microsoft.com/office/drawing/2014/main" val="788363643"/>
                  </a:ext>
                </a:extLst>
              </a:tr>
              <a:tr h="215000">
                <a:tc rowSpan="2">
                  <a:txBody>
                    <a:bodyPr/>
                    <a:lstStyle/>
                    <a:p>
                      <a:pPr algn="l" fontAlgn="b"/>
                      <a:r>
                        <a:rPr lang="en-GB" sz="1100" u="none" strike="noStrike" dirty="0">
                          <a:effectLst/>
                        </a:rPr>
                        <a:t>Parra (2015)</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475</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0.7</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0.6</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0.65-0.7</a:t>
                      </a:r>
                      <a:endParaRPr lang="en-GB" sz="1100" b="0"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 xmlns:a16="http://schemas.microsoft.com/office/drawing/2014/main" val="3735447238"/>
                  </a:ext>
                </a:extLst>
              </a:tr>
              <a:tr h="215000">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100" u="none" strike="noStrike">
                          <a:effectLst/>
                        </a:rPr>
                        <a:t>2475</a:t>
                      </a:r>
                      <a:endParaRPr lang="en-GB" sz="11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1.15</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dirty="0">
                          <a:effectLst/>
                        </a:rPr>
                        <a:t>1.15</a:t>
                      </a:r>
                      <a:endParaRPr lang="en-GB" sz="1100" b="0"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 xmlns:a16="http://schemas.microsoft.com/office/drawing/2014/main" val="783626651"/>
                  </a:ext>
                </a:extLst>
              </a:tr>
              <a:tr h="215000">
                <a:tc rowSpan="2">
                  <a:txBody>
                    <a:bodyPr/>
                    <a:lstStyle/>
                    <a:p>
                      <a:pPr algn="l" fontAlgn="b"/>
                      <a:r>
                        <a:rPr lang="en-GB" sz="1100" u="none" strike="noStrike" dirty="0">
                          <a:effectLst/>
                        </a:rPr>
                        <a:t>SARA (2015)</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a:effectLst/>
                        </a:rPr>
                        <a:t>475</a:t>
                      </a:r>
                      <a:endParaRPr lang="en-GB" sz="1100" b="0" i="0" u="none" strike="noStrike">
                        <a:solidFill>
                          <a:srgbClr val="000000"/>
                        </a:solidFill>
                        <a:effectLst/>
                        <a:latin typeface="Calibri" panose="020F0502020204030204" pitchFamily="34" charset="0"/>
                      </a:endParaRPr>
                    </a:p>
                  </a:txBody>
                  <a:tcPr marL="36000" marR="36000" marT="36000" marB="36000" anchor="ctr"/>
                </a:tc>
                <a:tc gridSpan="3">
                  <a:txBody>
                    <a:bodyPr/>
                    <a:lstStyle/>
                    <a:p>
                      <a:pPr algn="ctr" fontAlgn="b"/>
                      <a:r>
                        <a:rPr lang="en-GB" sz="1100" u="none" strike="noStrike" dirty="0">
                          <a:effectLst/>
                        </a:rPr>
                        <a:t>0.37-0.47</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1189508422"/>
                  </a:ext>
                </a:extLst>
              </a:tr>
              <a:tr h="215000">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100" u="none" strike="noStrike">
                          <a:effectLst/>
                        </a:rPr>
                        <a:t>2475</a:t>
                      </a:r>
                      <a:endParaRPr lang="en-GB" sz="1100" b="0" i="0" u="none" strike="noStrike">
                        <a:solidFill>
                          <a:srgbClr val="000000"/>
                        </a:solidFill>
                        <a:effectLst/>
                        <a:latin typeface="Calibri" panose="020F0502020204030204" pitchFamily="34" charset="0"/>
                      </a:endParaRPr>
                    </a:p>
                  </a:txBody>
                  <a:tcPr marL="36000" marR="36000" marT="36000" marB="36000" anchor="ctr"/>
                </a:tc>
                <a:tc gridSpan="3">
                  <a:txBody>
                    <a:bodyPr/>
                    <a:lstStyle/>
                    <a:p>
                      <a:pPr algn="ctr" fontAlgn="b"/>
                      <a:r>
                        <a:rPr lang="en-GB" sz="1100" u="none" strike="noStrike" dirty="0">
                          <a:effectLst/>
                        </a:rPr>
                        <a:t>0.7-0.9</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3739792011"/>
                  </a:ext>
                </a:extLst>
              </a:tr>
              <a:tr h="215000">
                <a:tc>
                  <a:txBody>
                    <a:bodyPr/>
                    <a:lstStyle/>
                    <a:p>
                      <a:pPr algn="l" fontAlgn="b"/>
                      <a:r>
                        <a:rPr lang="en-GB" sz="1100" u="none" strike="noStrike" dirty="0">
                          <a:effectLst/>
                        </a:rPr>
                        <a:t>Code</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b"/>
                      <a:r>
                        <a:rPr lang="en-GB" sz="1100" u="none" strike="noStrike">
                          <a:effectLst/>
                        </a:rPr>
                        <a:t>475</a:t>
                      </a:r>
                      <a:endParaRPr lang="en-GB" sz="1100" b="0" i="0" u="none" strike="noStrike">
                        <a:solidFill>
                          <a:srgbClr val="000000"/>
                        </a:solidFill>
                        <a:effectLst/>
                        <a:latin typeface="Calibri" panose="020F0502020204030204" pitchFamily="34" charset="0"/>
                      </a:endParaRPr>
                    </a:p>
                  </a:txBody>
                  <a:tcPr marL="36000" marR="36000" marT="36000" marB="36000" anchor="ctr"/>
                </a:tc>
                <a:tc gridSpan="3">
                  <a:txBody>
                    <a:bodyPr/>
                    <a:lstStyle/>
                    <a:p>
                      <a:pPr algn="ctr" fontAlgn="b"/>
                      <a:r>
                        <a:rPr lang="en-GB" sz="1100" u="none" strike="noStrike" dirty="0">
                          <a:effectLst/>
                        </a:rPr>
                        <a:t>0.5</a:t>
                      </a:r>
                      <a:endParaRPr lang="en-GB" sz="1100" b="0" i="0" u="none" strike="noStrike" dirty="0">
                        <a:solidFill>
                          <a:srgbClr val="000000"/>
                        </a:solidFill>
                        <a:effectLst/>
                        <a:latin typeface="Calibri" panose="020F0502020204030204" pitchFamily="34" charset="0"/>
                      </a:endParaRPr>
                    </a:p>
                  </a:txBody>
                  <a:tcPr marL="36000" marR="36000" marT="36000" marB="36000" anchor="ct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1507304336"/>
                  </a:ext>
                </a:extLst>
              </a:tr>
            </a:tbl>
          </a:graphicData>
        </a:graphic>
      </p:graphicFrame>
      <p:grpSp>
        <p:nvGrpSpPr>
          <p:cNvPr id="5" name="Group 4"/>
          <p:cNvGrpSpPr/>
          <p:nvPr/>
        </p:nvGrpSpPr>
        <p:grpSpPr>
          <a:xfrm>
            <a:off x="2339752" y="1314078"/>
            <a:ext cx="4464496" cy="2186930"/>
            <a:chOff x="2335882" y="1412776"/>
            <a:chExt cx="4324350" cy="260985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5882" y="1412776"/>
              <a:ext cx="432435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9"/>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940152" y="2283593"/>
              <a:ext cx="590323" cy="101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310037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21" y="3356992"/>
            <a:ext cx="7234063" cy="2232248"/>
          </a:xfrm>
        </p:spPr>
        <p:txBody>
          <a:bodyPr anchor="b" anchorCtr="0"/>
          <a:lstStyle/>
          <a:p>
            <a:r>
              <a:rPr lang="en-US" dirty="0" smtClean="0">
                <a:solidFill>
                  <a:schemeClr val="tx1"/>
                </a:solidFill>
              </a:rPr>
              <a:t>Part 2</a:t>
            </a:r>
            <a:br>
              <a:rPr lang="en-US" dirty="0" smtClean="0">
                <a:solidFill>
                  <a:schemeClr val="tx1"/>
                </a:solidFill>
              </a:rPr>
            </a:br>
            <a:r>
              <a:rPr lang="en-US" b="0" dirty="0" smtClean="0">
                <a:solidFill>
                  <a:schemeClr val="tx1"/>
                </a:solidFill>
              </a:rPr>
              <a:t>geotechnical aspects</a:t>
            </a:r>
            <a:endParaRPr lang="en-US" b="0" dirty="0">
              <a:solidFill>
                <a:schemeClr val="tx1"/>
              </a:solidFill>
            </a:endParaRPr>
          </a:p>
        </p:txBody>
      </p:sp>
    </p:spTree>
    <p:extLst>
      <p:ext uri="{BB962C8B-B14F-4D97-AF65-F5344CB8AC3E}">
        <p14:creationId xmlns:p14="http://schemas.microsoft.com/office/powerpoint/2010/main" val="12183055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Objectives &amp; Methods</a:t>
            </a:r>
            <a:endParaRPr lang="en-GB" sz="3200" b="0" cap="none" dirty="0">
              <a:solidFill>
                <a:schemeClr val="tx1"/>
              </a:solidFill>
            </a:endParaRPr>
          </a:p>
        </p:txBody>
      </p:sp>
      <p:sp>
        <p:nvSpPr>
          <p:cNvPr id="16" name="Text Placeholder 2"/>
          <p:cNvSpPr>
            <a:spLocks noGrp="1"/>
          </p:cNvSpPr>
          <p:nvPr>
            <p:ph type="body" idx="1"/>
          </p:nvPr>
        </p:nvSpPr>
        <p:spPr>
          <a:xfrm>
            <a:off x="1043608" y="1412775"/>
            <a:ext cx="7704856" cy="2520281"/>
          </a:xfrm>
        </p:spPr>
        <p:txBody>
          <a:bodyPr anchor="t" anchorCtr="0"/>
          <a:lstStyle/>
          <a:p>
            <a:pPr marL="285750" indent="-285750">
              <a:buFont typeface="Arial" panose="020B0604020202020204" pitchFamily="34" charset="0"/>
              <a:buChar char="•"/>
            </a:pPr>
            <a:r>
              <a:rPr lang="en-GB" sz="1600" dirty="0" smtClean="0">
                <a:solidFill>
                  <a:schemeClr val="tx1"/>
                </a:solidFill>
              </a:rPr>
              <a:t>Gather </a:t>
            </a:r>
            <a:r>
              <a:rPr lang="en-GB" sz="1600" dirty="0">
                <a:solidFill>
                  <a:schemeClr val="tx1"/>
                </a:solidFill>
              </a:rPr>
              <a:t>information on primary geological and geotechnical </a:t>
            </a:r>
            <a:r>
              <a:rPr lang="en-GB" sz="1600" dirty="0" smtClean="0">
                <a:solidFill>
                  <a:schemeClr val="tx1"/>
                </a:solidFill>
              </a:rPr>
              <a:t>drivers for damage</a:t>
            </a:r>
          </a:p>
          <a:p>
            <a:pPr marL="285750" indent="-285750">
              <a:buFont typeface="Arial" panose="020B0604020202020204" pitchFamily="34" charset="0"/>
              <a:buChar char="•"/>
            </a:pPr>
            <a:r>
              <a:rPr lang="en-GB" sz="1600" dirty="0" smtClean="0">
                <a:solidFill>
                  <a:schemeClr val="tx1"/>
                </a:solidFill>
              </a:rPr>
              <a:t>Observe </a:t>
            </a:r>
            <a:r>
              <a:rPr lang="en-GB" sz="1600" dirty="0">
                <a:solidFill>
                  <a:schemeClr val="tx1"/>
                </a:solidFill>
              </a:rPr>
              <a:t>geological and geotechnical </a:t>
            </a:r>
            <a:r>
              <a:rPr lang="en-GB" sz="1600" dirty="0" smtClean="0">
                <a:solidFill>
                  <a:schemeClr val="tx1"/>
                </a:solidFill>
              </a:rPr>
              <a:t>vulnerability sources</a:t>
            </a: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Survey geological and geotechnical failures</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Geophysical tests for soil amplification </a:t>
            </a:r>
            <a:r>
              <a:rPr lang="en-GB" sz="1600" dirty="0" smtClean="0">
                <a:solidFill>
                  <a:schemeClr val="tx1"/>
                </a:solidFill>
              </a:rPr>
              <a:t>analysis</a:t>
            </a: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Landslide survey in collaboration with the </a:t>
            </a:r>
            <a:r>
              <a:rPr lang="en-GB" sz="1600" dirty="0" smtClean="0">
                <a:solidFill>
                  <a:schemeClr val="tx1"/>
                </a:solidFill>
              </a:rPr>
              <a:t>British Geological Survey (BGS)</a:t>
            </a: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Liquefaction damage and other geotechnical failure </a:t>
            </a:r>
            <a:r>
              <a:rPr lang="en-GB" sz="1600" dirty="0" smtClean="0">
                <a:solidFill>
                  <a:schemeClr val="tx1"/>
                </a:solidFill>
              </a:rPr>
              <a:t>observations</a:t>
            </a:r>
          </a:p>
          <a:p>
            <a:pPr marL="285750" indent="-285750">
              <a:buFont typeface="Arial" panose="020B0604020202020204" pitchFamily="34" charset="0"/>
              <a:buChar char="•"/>
            </a:pPr>
            <a:endParaRPr lang="en-GB" sz="1600" dirty="0">
              <a:solidFill>
                <a:schemeClr val="tx1"/>
              </a:solidFill>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531293" y="3845320"/>
            <a:ext cx="2257898" cy="1908000"/>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99" y="3845320"/>
            <a:ext cx="1386193" cy="190800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3592" y="3845320"/>
            <a:ext cx="2544000" cy="1908000"/>
          </a:xfrm>
          <a:prstGeom prst="rect">
            <a:avLst/>
          </a:prstGeom>
        </p:spPr>
      </p:pic>
      <p:pic>
        <p:nvPicPr>
          <p:cNvPr id="10" name="Picture 9" descr="C:\Users\nina\SkyDrive\Documents\Seismics\EEFIT\Ecuador Mission 2016\photos\Nina fiona photos\thumb_P1030380_1024.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61994" y="3845320"/>
            <a:ext cx="2605252" cy="1908000"/>
          </a:xfrm>
          <a:prstGeom prst="rect">
            <a:avLst/>
          </a:prstGeom>
          <a:noFill/>
          <a:ln>
            <a:noFill/>
          </a:ln>
        </p:spPr>
      </p:pic>
    </p:spTree>
    <p:extLst>
      <p:ext uri="{BB962C8B-B14F-4D97-AF65-F5344CB8AC3E}">
        <p14:creationId xmlns:p14="http://schemas.microsoft.com/office/powerpoint/2010/main" val="3661956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Microtremor Tests</a:t>
            </a:r>
            <a:endParaRPr lang="en-GB" sz="3200" b="0" cap="none" dirty="0">
              <a:solidFill>
                <a:schemeClr val="tx1"/>
              </a:solidFill>
            </a:endParaRPr>
          </a:p>
        </p:txBody>
      </p:sp>
      <p:sp>
        <p:nvSpPr>
          <p:cNvPr id="16" name="Text Placeholder 2"/>
          <p:cNvSpPr>
            <a:spLocks noGrp="1"/>
          </p:cNvSpPr>
          <p:nvPr>
            <p:ph type="body" idx="1"/>
          </p:nvPr>
        </p:nvSpPr>
        <p:spPr>
          <a:xfrm>
            <a:off x="4067944" y="1340768"/>
            <a:ext cx="4680520" cy="3528392"/>
          </a:xfrm>
        </p:spPr>
        <p:txBody>
          <a:bodyPr anchor="t" anchorCtr="0"/>
          <a:lstStyle/>
          <a:p>
            <a:r>
              <a:rPr lang="en-GB" sz="1600" b="1" dirty="0" smtClean="0">
                <a:solidFill>
                  <a:schemeClr val="tx1"/>
                </a:solidFill>
              </a:rPr>
              <a:t>Why?</a:t>
            </a:r>
          </a:p>
          <a:p>
            <a:pPr marL="285750" indent="-285750">
              <a:buFont typeface="Arial" panose="020B0604020202020204" pitchFamily="34" charset="0"/>
              <a:buChar char="•"/>
            </a:pPr>
            <a:r>
              <a:rPr lang="en-GB" sz="1600" dirty="0" smtClean="0">
                <a:solidFill>
                  <a:schemeClr val="tx1"/>
                </a:solidFill>
              </a:rPr>
              <a:t>Non-invasive</a:t>
            </a:r>
            <a:r>
              <a:rPr lang="en-GB" sz="1600" dirty="0">
                <a:solidFill>
                  <a:schemeClr val="tx1"/>
                </a:solidFill>
              </a:rPr>
              <a:t>, rapid and reliable methodology to assess soil amplification effects</a:t>
            </a:r>
          </a:p>
          <a:p>
            <a:pPr marL="285750" indent="-285750">
              <a:buFont typeface="Arial" panose="020B0604020202020204" pitchFamily="34" charset="0"/>
              <a:buChar char="•"/>
            </a:pPr>
            <a:r>
              <a:rPr lang="en-GB" sz="1600" dirty="0" smtClean="0">
                <a:solidFill>
                  <a:schemeClr val="tx1"/>
                </a:solidFill>
              </a:rPr>
              <a:t>Especially useful considering lack </a:t>
            </a:r>
            <a:r>
              <a:rPr lang="en-GB" sz="1600" dirty="0">
                <a:solidFill>
                  <a:schemeClr val="tx1"/>
                </a:solidFill>
              </a:rPr>
              <a:t>of geological </a:t>
            </a:r>
            <a:r>
              <a:rPr lang="en-GB" sz="1600" dirty="0" smtClean="0">
                <a:solidFill>
                  <a:schemeClr val="tx1"/>
                </a:solidFill>
              </a:rPr>
              <a:t>information</a:t>
            </a: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Tested </a:t>
            </a:r>
            <a:r>
              <a:rPr lang="en-GB" sz="1600" dirty="0">
                <a:solidFill>
                  <a:schemeClr val="tx1"/>
                </a:solidFill>
              </a:rPr>
              <a:t>and compared successfully with other shear-wave velocity measurements such as MASW, SCPT and others (</a:t>
            </a:r>
            <a:r>
              <a:rPr lang="en-GB" sz="1600" dirty="0" err="1">
                <a:solidFill>
                  <a:schemeClr val="tx1"/>
                </a:solidFill>
              </a:rPr>
              <a:t>Pappin</a:t>
            </a:r>
            <a:r>
              <a:rPr lang="en-GB" sz="1600" dirty="0">
                <a:solidFill>
                  <a:schemeClr val="tx1"/>
                </a:solidFill>
              </a:rPr>
              <a:t> et al., 2012; </a:t>
            </a:r>
            <a:r>
              <a:rPr lang="en-GB" sz="1600" dirty="0" err="1">
                <a:solidFill>
                  <a:schemeClr val="tx1"/>
                </a:solidFill>
              </a:rPr>
              <a:t>Tallett</a:t>
            </a:r>
            <a:r>
              <a:rPr lang="en-GB" sz="1600" dirty="0">
                <a:solidFill>
                  <a:schemeClr val="tx1"/>
                </a:solidFill>
              </a:rPr>
              <a:t>-Williams et al., 2015</a:t>
            </a:r>
            <a:r>
              <a:rPr lang="en-GB" sz="1600" dirty="0" smtClean="0">
                <a:solidFill>
                  <a:schemeClr val="tx1"/>
                </a:solidFill>
              </a:rPr>
              <a:t>)</a:t>
            </a:r>
          </a:p>
          <a:p>
            <a:pPr marL="285750" indent="-285750">
              <a:buFont typeface="Arial" panose="020B0604020202020204" pitchFamily="34" charset="0"/>
              <a:buChar char="•"/>
            </a:pPr>
            <a:endParaRPr lang="en-GB" sz="1600" dirty="0" smtClean="0">
              <a:solidFill>
                <a:schemeClr val="tx1"/>
              </a:solidFill>
            </a:endParaRPr>
          </a:p>
          <a:p>
            <a:r>
              <a:rPr lang="en-GB" sz="1600" b="1" dirty="0" smtClean="0">
                <a:solidFill>
                  <a:schemeClr val="tx1"/>
                </a:solidFill>
              </a:rPr>
              <a:t>How?</a:t>
            </a:r>
            <a:endParaRPr lang="en-GB" sz="1600" b="1" dirty="0">
              <a:solidFill>
                <a:schemeClr val="tx1"/>
              </a:solidFill>
            </a:endParaRPr>
          </a:p>
          <a:p>
            <a:pPr marL="285750" indent="-285750">
              <a:buFont typeface="Arial" panose="020B0604020202020204" pitchFamily="34" charset="0"/>
              <a:buChar char="•"/>
            </a:pPr>
            <a:r>
              <a:rPr lang="en-GB" sz="1600" dirty="0">
                <a:solidFill>
                  <a:schemeClr val="tx1"/>
                </a:solidFill>
              </a:rPr>
              <a:t>Ambient noise measurement</a:t>
            </a: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8474" y="1349040"/>
            <a:ext cx="3353446" cy="4600240"/>
          </a:xfrm>
          <a:prstGeom prst="rect">
            <a:avLst/>
          </a:prstGeom>
        </p:spPr>
      </p:pic>
      <p:sp>
        <p:nvSpPr>
          <p:cNvPr id="13" name="TextBox 12"/>
          <p:cNvSpPr txBox="1"/>
          <p:nvPr/>
        </p:nvSpPr>
        <p:spPr>
          <a:xfrm>
            <a:off x="498475" y="5956069"/>
            <a:ext cx="2182750" cy="215444"/>
          </a:xfrm>
          <a:prstGeom prst="rect">
            <a:avLst/>
          </a:prstGeom>
          <a:noFill/>
        </p:spPr>
        <p:txBody>
          <a:bodyPr wrap="square" rtlCol="0">
            <a:spAutoFit/>
          </a:bodyPr>
          <a:lstStyle/>
          <a:p>
            <a:r>
              <a:rPr lang="en-GB" sz="800" dirty="0">
                <a:latin typeface="+mn-lt"/>
                <a:ea typeface="Tahoma" panose="020B0604030504040204" pitchFamily="34" charset="0"/>
                <a:cs typeface="Tahoma" panose="020B0604030504040204" pitchFamily="34" charset="0"/>
              </a:rPr>
              <a:t>Reyes &amp; Michaud (2012)</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0032" y="4856879"/>
            <a:ext cx="1368152" cy="106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35050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Microtremor Tests</a:t>
            </a:r>
            <a:endParaRPr lang="en-GB" sz="3200" b="0" cap="none" dirty="0">
              <a:solidFill>
                <a:schemeClr val="tx1"/>
              </a:solidFill>
            </a:endParaRPr>
          </a:p>
        </p:txBody>
      </p:sp>
      <p:sp>
        <p:nvSpPr>
          <p:cNvPr id="16" name="Text Placeholder 2"/>
          <p:cNvSpPr>
            <a:spLocks noGrp="1"/>
          </p:cNvSpPr>
          <p:nvPr>
            <p:ph type="body" idx="1"/>
          </p:nvPr>
        </p:nvSpPr>
        <p:spPr>
          <a:xfrm>
            <a:off x="841375" y="1340768"/>
            <a:ext cx="7907089" cy="1656184"/>
          </a:xfrm>
        </p:spPr>
        <p:txBody>
          <a:bodyPr anchor="t" anchorCtr="0"/>
          <a:lstStyle/>
          <a:p>
            <a:r>
              <a:rPr lang="en-GB" sz="1600" b="1" dirty="0" smtClean="0">
                <a:solidFill>
                  <a:schemeClr val="tx1"/>
                </a:solidFill>
              </a:rPr>
              <a:t>Methodology</a:t>
            </a:r>
          </a:p>
          <a:p>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Nakamura (1989) H/V technique, whereby the ratio peaks at the lower limit of the fundamental frequency of the site (Bard 1999)</a:t>
            </a:r>
          </a:p>
          <a:p>
            <a:pPr marL="285750" indent="-285750">
              <a:buFont typeface="Arial" panose="020B0604020202020204" pitchFamily="34" charset="0"/>
              <a:buChar char="•"/>
            </a:pPr>
            <a:r>
              <a:rPr lang="en-GB" sz="1600" dirty="0">
                <a:solidFill>
                  <a:schemeClr val="tx1"/>
                </a:solidFill>
              </a:rPr>
              <a:t>V</a:t>
            </a:r>
            <a:r>
              <a:rPr lang="en-GB" sz="1600" baseline="-25000" dirty="0">
                <a:solidFill>
                  <a:schemeClr val="tx1"/>
                </a:solidFill>
              </a:rPr>
              <a:t>s,30</a:t>
            </a:r>
            <a:r>
              <a:rPr lang="en-GB" sz="1600" dirty="0">
                <a:solidFill>
                  <a:schemeClr val="tx1"/>
                </a:solidFill>
              </a:rPr>
              <a:t> of the site can be determined with depth to first </a:t>
            </a:r>
            <a:r>
              <a:rPr lang="en-GB" sz="1600" dirty="0" smtClean="0">
                <a:solidFill>
                  <a:schemeClr val="tx1"/>
                </a:solidFill>
              </a:rPr>
              <a:t>stratum</a:t>
            </a:r>
            <a:endParaRPr lang="en-GB" sz="1600" dirty="0">
              <a:solidFill>
                <a:schemeClr val="tx1"/>
              </a:solidFill>
            </a:endParaRPr>
          </a:p>
        </p:txBody>
      </p:sp>
      <p:pic>
        <p:nvPicPr>
          <p:cNvPr id="8" name="Picture 7" descr="C:\Users\nina\GrillaDB\Traces\Day 2\GRILLA04 30-May-2016 04-14-12  847\GRILLA04_1HVSR.bmp"/>
          <p:cNvPicPr/>
          <p:nvPr/>
        </p:nvPicPr>
        <p:blipFill>
          <a:blip r:embed="rId3">
            <a:extLst>
              <a:ext uri="{28A0092B-C50C-407E-A947-70E740481C1C}">
                <a14:useLocalDpi xmlns:a14="http://schemas.microsoft.com/office/drawing/2010/main"/>
              </a:ext>
            </a:extLst>
          </a:blip>
          <a:srcRect/>
          <a:stretch>
            <a:fillRect/>
          </a:stretch>
        </p:blipFill>
        <p:spPr bwMode="auto">
          <a:xfrm>
            <a:off x="834614" y="3284984"/>
            <a:ext cx="7817941" cy="2299072"/>
          </a:xfrm>
          <a:prstGeom prst="rect">
            <a:avLst/>
          </a:prstGeom>
          <a:noFill/>
          <a:ln>
            <a:noFill/>
          </a:ln>
        </p:spPr>
      </p:pic>
    </p:spTree>
    <p:extLst>
      <p:ext uri="{BB962C8B-B14F-4D97-AF65-F5344CB8AC3E}">
        <p14:creationId xmlns:p14="http://schemas.microsoft.com/office/powerpoint/2010/main" val="10635868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Landslides - BGS Collaboration</a:t>
            </a:r>
            <a:endParaRPr lang="en-GB" sz="3200" b="0" cap="none" dirty="0">
              <a:solidFill>
                <a:schemeClr val="tx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1640" y="1412776"/>
            <a:ext cx="6542763" cy="4608000"/>
          </a:xfrm>
          <a:prstGeom prst="rect">
            <a:avLst/>
          </a:prstGeom>
        </p:spPr>
      </p:pic>
    </p:spTree>
    <p:extLst>
      <p:ext uri="{BB962C8B-B14F-4D97-AF65-F5344CB8AC3E}">
        <p14:creationId xmlns:p14="http://schemas.microsoft.com/office/powerpoint/2010/main" val="40838582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21" y="1268760"/>
            <a:ext cx="8098159" cy="4680520"/>
          </a:xfrm>
        </p:spPr>
        <p:txBody>
          <a:bodyPr anchor="t" anchorCtr="0"/>
          <a:lstStyle/>
          <a:p>
            <a:pPr>
              <a:lnSpc>
                <a:spcPct val="120000"/>
              </a:lnSpc>
              <a:spcAft>
                <a:spcPts val="1200"/>
              </a:spcAft>
            </a:pPr>
            <a:r>
              <a:rPr lang="en-GB" sz="2400" cap="none" dirty="0" smtClean="0">
                <a:solidFill>
                  <a:schemeClr val="tx1"/>
                </a:solidFill>
              </a:rPr>
              <a:t>Preliminaries</a:t>
            </a:r>
            <a:br>
              <a:rPr lang="en-GB" sz="2400" cap="none" dirty="0" smtClean="0">
                <a:solidFill>
                  <a:schemeClr val="tx1"/>
                </a:solidFill>
              </a:rPr>
            </a:br>
            <a:r>
              <a:rPr lang="en-GB" sz="2400" cap="none" dirty="0" smtClean="0">
                <a:solidFill>
                  <a:schemeClr val="tx1"/>
                </a:solidFill>
              </a:rPr>
              <a:t>PART 1 </a:t>
            </a:r>
            <a:r>
              <a:rPr lang="en-GB" sz="2400" b="0" cap="none" dirty="0" smtClean="0">
                <a:solidFill>
                  <a:schemeClr val="tx1"/>
                </a:solidFill>
              </a:rPr>
              <a:t>Regional Seismology &amp; Event Characterisation</a:t>
            </a:r>
            <a:br>
              <a:rPr lang="en-GB" sz="2400" b="0" cap="none" dirty="0" smtClean="0">
                <a:solidFill>
                  <a:schemeClr val="tx1"/>
                </a:solidFill>
              </a:rPr>
            </a:br>
            <a:r>
              <a:rPr lang="en-GB" sz="2400" cap="none" dirty="0" smtClean="0">
                <a:solidFill>
                  <a:schemeClr val="tx1"/>
                </a:solidFill>
              </a:rPr>
              <a:t>PART 2 </a:t>
            </a:r>
            <a:r>
              <a:rPr lang="en-GB" sz="2400" b="0" cap="none" dirty="0" smtClean="0">
                <a:solidFill>
                  <a:schemeClr val="tx1"/>
                </a:solidFill>
              </a:rPr>
              <a:t>Geotechnical Aspects </a:t>
            </a:r>
            <a:br>
              <a:rPr lang="en-GB" sz="2400" b="0" cap="none" dirty="0" smtClean="0">
                <a:solidFill>
                  <a:schemeClr val="tx1"/>
                </a:solidFill>
              </a:rPr>
            </a:br>
            <a:r>
              <a:rPr lang="en-GB" sz="2400" cap="none" dirty="0" smtClean="0">
                <a:solidFill>
                  <a:schemeClr val="tx1"/>
                </a:solidFill>
              </a:rPr>
              <a:t>PART 3 </a:t>
            </a:r>
            <a:r>
              <a:rPr lang="en-GB" sz="2400" b="0" cap="none" dirty="0" smtClean="0">
                <a:solidFill>
                  <a:schemeClr val="tx1"/>
                </a:solidFill>
              </a:rPr>
              <a:t>Structural Aspects</a:t>
            </a:r>
            <a:br>
              <a:rPr lang="en-GB" sz="2400" b="0" cap="none" dirty="0" smtClean="0">
                <a:solidFill>
                  <a:schemeClr val="tx1"/>
                </a:solidFill>
              </a:rPr>
            </a:br>
            <a:r>
              <a:rPr lang="en-GB" sz="2400" b="0" cap="none" dirty="0" smtClean="0">
                <a:solidFill>
                  <a:schemeClr val="tx1"/>
                </a:solidFill>
              </a:rPr>
              <a:t>	</a:t>
            </a:r>
            <a:r>
              <a:rPr lang="en-GB" sz="2000" b="0" cap="none" dirty="0" smtClean="0">
                <a:solidFill>
                  <a:schemeClr val="tx1"/>
                </a:solidFill>
              </a:rPr>
              <a:t>Introduction &amp; description of the building </a:t>
            </a:r>
            <a:r>
              <a:rPr lang="en-GB" sz="2000" b="0" cap="none" dirty="0">
                <a:solidFill>
                  <a:schemeClr val="tx1"/>
                </a:solidFill>
              </a:rPr>
              <a:t>s</a:t>
            </a:r>
            <a:r>
              <a:rPr lang="en-GB" sz="2000" b="0" cap="none" dirty="0" smtClean="0">
                <a:solidFill>
                  <a:schemeClr val="tx1"/>
                </a:solidFill>
              </a:rPr>
              <a:t>tock</a:t>
            </a:r>
            <a:br>
              <a:rPr lang="en-GB" sz="2000" b="0" cap="none" dirty="0" smtClean="0">
                <a:solidFill>
                  <a:schemeClr val="tx1"/>
                </a:solidFill>
              </a:rPr>
            </a:br>
            <a:r>
              <a:rPr lang="en-GB" sz="2000" b="0" cap="none" dirty="0" smtClean="0">
                <a:solidFill>
                  <a:schemeClr val="tx1"/>
                </a:solidFill>
              </a:rPr>
              <a:t>	Qualitative overview of building damage</a:t>
            </a:r>
            <a:br>
              <a:rPr lang="en-GB" sz="2000" b="0" cap="none" dirty="0" smtClean="0">
                <a:solidFill>
                  <a:schemeClr val="tx1"/>
                </a:solidFill>
              </a:rPr>
            </a:br>
            <a:r>
              <a:rPr lang="en-GB" sz="2000" b="0" cap="none" dirty="0" smtClean="0">
                <a:solidFill>
                  <a:schemeClr val="tx1"/>
                </a:solidFill>
              </a:rPr>
              <a:t>	Structural damage survey analysis</a:t>
            </a:r>
            <a:br>
              <a:rPr lang="en-GB" sz="2000" b="0" cap="none" dirty="0" smtClean="0">
                <a:solidFill>
                  <a:schemeClr val="tx1"/>
                </a:solidFill>
              </a:rPr>
            </a:br>
            <a:r>
              <a:rPr lang="en-GB" sz="2000" b="0" cap="none" dirty="0" smtClean="0">
                <a:solidFill>
                  <a:schemeClr val="tx1"/>
                </a:solidFill>
              </a:rPr>
              <a:t>	The tagging process and its shortcomings</a:t>
            </a:r>
            <a:br>
              <a:rPr lang="en-GB" sz="2000" b="0" cap="none" dirty="0" smtClean="0">
                <a:solidFill>
                  <a:schemeClr val="tx1"/>
                </a:solidFill>
              </a:rPr>
            </a:br>
            <a:r>
              <a:rPr lang="en-GB" sz="2400" cap="none" dirty="0" smtClean="0">
                <a:solidFill>
                  <a:schemeClr val="tx1"/>
                </a:solidFill>
              </a:rPr>
              <a:t>PART 4 </a:t>
            </a:r>
            <a:r>
              <a:rPr lang="en-GB" sz="2400" b="0" cap="none" dirty="0" smtClean="0">
                <a:solidFill>
                  <a:schemeClr val="tx1"/>
                </a:solidFill>
              </a:rPr>
              <a:t>Social Aspects</a:t>
            </a:r>
            <a:br>
              <a:rPr lang="en-GB" sz="2400" b="0" cap="none" dirty="0" smtClean="0">
                <a:solidFill>
                  <a:schemeClr val="tx1"/>
                </a:solidFill>
              </a:rPr>
            </a:br>
            <a:r>
              <a:rPr lang="en-GB" sz="2400" cap="none" dirty="0" smtClean="0">
                <a:solidFill>
                  <a:schemeClr val="tx1"/>
                </a:solidFill>
              </a:rPr>
              <a:t>PART 5 </a:t>
            </a:r>
            <a:r>
              <a:rPr lang="en-GB" sz="2400" b="0" cap="none" dirty="0" smtClean="0">
                <a:solidFill>
                  <a:schemeClr val="tx1"/>
                </a:solidFill>
              </a:rPr>
              <a:t>Concluding Remarks</a:t>
            </a:r>
            <a:endParaRPr lang="en-GB" sz="2400" b="0" cap="none" dirty="0">
              <a:solidFill>
                <a:schemeClr val="tx1"/>
              </a:solidFill>
            </a:endParaRPr>
          </a:p>
        </p:txBody>
      </p:sp>
    </p:spTree>
    <p:extLst>
      <p:ext uri="{BB962C8B-B14F-4D97-AF65-F5344CB8AC3E}">
        <p14:creationId xmlns:p14="http://schemas.microsoft.com/office/powerpoint/2010/main" val="33491364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Landslides - BGS Collaboration</a:t>
            </a:r>
            <a:endParaRPr lang="en-GB" sz="3200" b="0" cap="none" dirty="0">
              <a:solidFill>
                <a:schemeClr val="tx1"/>
              </a:solidFill>
            </a:endParaRPr>
          </a:p>
        </p:txBody>
      </p:sp>
      <p:sp>
        <p:nvSpPr>
          <p:cNvPr id="9" name="Content Placeholder 2"/>
          <p:cNvSpPr txBox="1">
            <a:spLocks/>
          </p:cNvSpPr>
          <p:nvPr/>
        </p:nvSpPr>
        <p:spPr bwMode="auto">
          <a:xfrm>
            <a:off x="498475" y="5873498"/>
            <a:ext cx="5004000" cy="36381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800" kern="0" dirty="0" smtClean="0">
                <a:solidFill>
                  <a:schemeClr val="tx1"/>
                </a:solidFill>
              </a:rPr>
              <a:t>San Vincente</a:t>
            </a:r>
            <a:endParaRPr lang="en-GB" sz="1800" kern="0" dirty="0">
              <a:solidFill>
                <a:schemeClr val="tx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475" y="1340700"/>
            <a:ext cx="5004000" cy="2812109"/>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8475" y="4221088"/>
            <a:ext cx="5004000" cy="1576538"/>
          </a:xfrm>
          <a:prstGeom prst="rect">
            <a:avLst/>
          </a:prstGeom>
        </p:spPr>
      </p:pic>
      <p:sp>
        <p:nvSpPr>
          <p:cNvPr id="8" name="Text Placeholder 2"/>
          <p:cNvSpPr>
            <a:spLocks noGrp="1"/>
          </p:cNvSpPr>
          <p:nvPr>
            <p:ph type="body" idx="1"/>
          </p:nvPr>
        </p:nvSpPr>
        <p:spPr>
          <a:xfrm>
            <a:off x="5639922" y="4005064"/>
            <a:ext cx="3297926" cy="1656184"/>
          </a:xfrm>
        </p:spPr>
        <p:txBody>
          <a:bodyPr anchor="t" anchorCtr="0"/>
          <a:lstStyle/>
          <a:p>
            <a:r>
              <a:rPr lang="en-GB" sz="1600" b="1" dirty="0" smtClean="0">
                <a:solidFill>
                  <a:schemeClr val="tx1"/>
                </a:solidFill>
              </a:rPr>
              <a:t>Methodology</a:t>
            </a:r>
            <a:endParaRPr lang="en-GB" sz="1600" dirty="0" smtClean="0">
              <a:solidFill>
                <a:schemeClr val="tx1"/>
              </a:solidFill>
            </a:endParaRPr>
          </a:p>
          <a:p>
            <a:pPr marL="285750" indent="-285750">
              <a:buFont typeface="Arial" panose="020B0604020202020204" pitchFamily="34" charset="0"/>
              <a:buChar char="•"/>
            </a:pPr>
            <a:r>
              <a:rPr lang="en-GB" sz="1600" dirty="0" smtClean="0">
                <a:solidFill>
                  <a:schemeClr val="tx1"/>
                </a:solidFill>
              </a:rPr>
              <a:t>Photography</a:t>
            </a:r>
          </a:p>
          <a:p>
            <a:pPr marL="285750" indent="-285750">
              <a:buFont typeface="Arial" panose="020B0604020202020204" pitchFamily="34" charset="0"/>
              <a:buChar char="•"/>
            </a:pPr>
            <a:r>
              <a:rPr lang="en-GB" sz="1600" dirty="0" smtClean="0">
                <a:solidFill>
                  <a:schemeClr val="tx1"/>
                </a:solidFill>
              </a:rPr>
              <a:t>Drone footage</a:t>
            </a:r>
          </a:p>
          <a:p>
            <a:pPr marL="285750" indent="-285750">
              <a:buFont typeface="Arial" panose="020B0604020202020204" pitchFamily="34" charset="0"/>
              <a:buChar char="•"/>
            </a:pPr>
            <a:r>
              <a:rPr lang="en-GB" sz="1600" dirty="0" smtClean="0">
                <a:solidFill>
                  <a:schemeClr val="tx1"/>
                </a:solidFill>
              </a:rPr>
              <a:t>Interviewing local neighbours</a:t>
            </a:r>
            <a:endParaRPr lang="en-GB" sz="1600" dirty="0">
              <a:solidFill>
                <a:schemeClr val="tx1"/>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2120" y="1338412"/>
            <a:ext cx="3285728" cy="2464296"/>
          </a:xfrm>
          <a:prstGeom prst="rect">
            <a:avLst/>
          </a:prstGeom>
        </p:spPr>
      </p:pic>
    </p:spTree>
    <p:extLst>
      <p:ext uri="{BB962C8B-B14F-4D97-AF65-F5344CB8AC3E}">
        <p14:creationId xmlns:p14="http://schemas.microsoft.com/office/powerpoint/2010/main" val="40339655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Landslides</a:t>
            </a:r>
            <a:endParaRPr lang="en-GB" sz="3200" b="0" cap="none" dirty="0">
              <a:solidFill>
                <a:schemeClr val="tx1"/>
              </a:solidFill>
            </a:endParaRPr>
          </a:p>
        </p:txBody>
      </p:sp>
      <p:sp>
        <p:nvSpPr>
          <p:cNvPr id="10" name="Content Placeholder 2"/>
          <p:cNvSpPr txBox="1">
            <a:spLocks/>
          </p:cNvSpPr>
          <p:nvPr/>
        </p:nvSpPr>
        <p:spPr bwMode="auto">
          <a:xfrm>
            <a:off x="7164288" y="1406722"/>
            <a:ext cx="1651799" cy="23052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r>
              <a:rPr lang="en-GB" sz="1800" kern="0" dirty="0" smtClean="0">
                <a:solidFill>
                  <a:schemeClr val="tx1"/>
                </a:solidFill>
              </a:rPr>
              <a:t>Costal: Highway </a:t>
            </a:r>
            <a:r>
              <a:rPr lang="en-GB" sz="1800" kern="0" dirty="0">
                <a:solidFill>
                  <a:schemeClr val="tx1"/>
                </a:solidFill>
              </a:rPr>
              <a:t>15 San Vicente - </a:t>
            </a:r>
            <a:r>
              <a:rPr lang="en-GB" sz="1800" kern="0" dirty="0" smtClean="0">
                <a:solidFill>
                  <a:schemeClr val="tx1"/>
                </a:solidFill>
              </a:rPr>
              <a:t>Canoa</a:t>
            </a:r>
            <a:endParaRPr lang="en-GB" sz="1800" kern="0" dirty="0">
              <a:solidFill>
                <a:schemeClr val="tx1"/>
              </a:solidFill>
            </a:endParaRPr>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8402" y="1383563"/>
            <a:ext cx="3231150" cy="23400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3822500"/>
            <a:ext cx="3120000" cy="23400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8280" y="3822500"/>
            <a:ext cx="3120000" cy="2340000"/>
          </a:xfrm>
          <a:prstGeom prst="rect">
            <a:avLst/>
          </a:prstGeom>
        </p:spPr>
      </p:pic>
      <p:sp>
        <p:nvSpPr>
          <p:cNvPr id="9" name="Content Placeholder 2"/>
          <p:cNvSpPr txBox="1">
            <a:spLocks/>
          </p:cNvSpPr>
          <p:nvPr/>
        </p:nvSpPr>
        <p:spPr bwMode="auto">
          <a:xfrm>
            <a:off x="7164287" y="3822500"/>
            <a:ext cx="1807907" cy="22707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r>
              <a:rPr lang="en-GB" sz="1800" kern="0" dirty="0" smtClean="0">
                <a:solidFill>
                  <a:schemeClr val="tx1"/>
                </a:solidFill>
              </a:rPr>
              <a:t>Inland: </a:t>
            </a:r>
          </a:p>
          <a:p>
            <a:r>
              <a:rPr lang="en-GB" sz="1800" kern="0" dirty="0" smtClean="0">
                <a:solidFill>
                  <a:schemeClr val="tx1"/>
                </a:solidFill>
              </a:rPr>
              <a:t>San Isidro</a:t>
            </a:r>
            <a:endParaRPr lang="en-GB" sz="1800" kern="0" dirty="0">
              <a:solidFill>
                <a:schemeClr val="tx1"/>
              </a:solidFill>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8280" y="1383563"/>
            <a:ext cx="3120000" cy="2340000"/>
          </a:xfrm>
          <a:prstGeom prst="rect">
            <a:avLst/>
          </a:prstGeom>
        </p:spPr>
      </p:pic>
    </p:spTree>
    <p:extLst>
      <p:ext uri="{BB962C8B-B14F-4D97-AF65-F5344CB8AC3E}">
        <p14:creationId xmlns:p14="http://schemas.microsoft.com/office/powerpoint/2010/main" val="42551622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Ground Failure</a:t>
            </a:r>
            <a:endParaRPr lang="en-GB" sz="3200" b="0" cap="none" dirty="0">
              <a:solidFill>
                <a:schemeClr val="tx1"/>
              </a:solidFill>
            </a:endParaRPr>
          </a:p>
        </p:txBody>
      </p:sp>
      <p:sp>
        <p:nvSpPr>
          <p:cNvPr id="9" name="Content Placeholder 2"/>
          <p:cNvSpPr txBox="1">
            <a:spLocks/>
          </p:cNvSpPr>
          <p:nvPr/>
        </p:nvSpPr>
        <p:spPr bwMode="auto">
          <a:xfrm>
            <a:off x="900709" y="5805264"/>
            <a:ext cx="7342584" cy="3600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800" kern="0" dirty="0" smtClean="0">
                <a:solidFill>
                  <a:schemeClr val="tx1"/>
                </a:solidFill>
              </a:rPr>
              <a:t>Near San Isidro</a:t>
            </a:r>
            <a:endParaRPr lang="en-GB" sz="1800" kern="0" dirty="0">
              <a:solidFill>
                <a:schemeClr val="tx1"/>
              </a:solidFill>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0708" y="1571625"/>
            <a:ext cx="7342584" cy="4114867"/>
          </a:xfrm>
          <a:prstGeom prst="rect">
            <a:avLst/>
          </a:prstGeom>
        </p:spPr>
      </p:pic>
    </p:spTree>
    <p:extLst>
      <p:ext uri="{BB962C8B-B14F-4D97-AF65-F5344CB8AC3E}">
        <p14:creationId xmlns:p14="http://schemas.microsoft.com/office/powerpoint/2010/main" val="1145490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Ground Failure</a:t>
            </a:r>
            <a:endParaRPr lang="en-GB" sz="3200" b="0" cap="none" dirty="0">
              <a:solidFill>
                <a:schemeClr val="tx1"/>
              </a:solidFill>
            </a:endParaRPr>
          </a:p>
        </p:txBody>
      </p:sp>
      <p:sp>
        <p:nvSpPr>
          <p:cNvPr id="9" name="Content Placeholder 2"/>
          <p:cNvSpPr txBox="1">
            <a:spLocks/>
          </p:cNvSpPr>
          <p:nvPr/>
        </p:nvSpPr>
        <p:spPr bwMode="auto">
          <a:xfrm>
            <a:off x="900709" y="5805264"/>
            <a:ext cx="7342584" cy="3600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800" kern="0" dirty="0" smtClean="0">
                <a:solidFill>
                  <a:schemeClr val="tx1"/>
                </a:solidFill>
              </a:rPr>
              <a:t>Near San Isidro</a:t>
            </a:r>
            <a:endParaRPr lang="en-GB" sz="1800" kern="0" dirty="0">
              <a:solidFill>
                <a:schemeClr val="tx1"/>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1424967"/>
            <a:ext cx="6264696" cy="258274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9832" y="3771787"/>
            <a:ext cx="5652120" cy="2335463"/>
          </a:xfrm>
          <a:prstGeom prst="rect">
            <a:avLst/>
          </a:prstGeom>
        </p:spPr>
      </p:pic>
      <p:sp>
        <p:nvSpPr>
          <p:cNvPr id="8" name="Content Placeholder 2"/>
          <p:cNvSpPr txBox="1">
            <a:spLocks/>
          </p:cNvSpPr>
          <p:nvPr/>
        </p:nvSpPr>
        <p:spPr bwMode="auto">
          <a:xfrm>
            <a:off x="1115616" y="4149080"/>
            <a:ext cx="1790699" cy="3600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800" kern="0" dirty="0" smtClean="0">
                <a:solidFill>
                  <a:schemeClr val="tx1"/>
                </a:solidFill>
              </a:rPr>
              <a:t>Near San Isidro</a:t>
            </a:r>
            <a:endParaRPr lang="en-GB" sz="1800" kern="0" dirty="0">
              <a:solidFill>
                <a:schemeClr val="tx1"/>
              </a:solidFill>
            </a:endParaRPr>
          </a:p>
        </p:txBody>
      </p:sp>
    </p:spTree>
    <p:extLst>
      <p:ext uri="{BB962C8B-B14F-4D97-AF65-F5344CB8AC3E}">
        <p14:creationId xmlns:p14="http://schemas.microsoft.com/office/powerpoint/2010/main" val="41695263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Liquefaction - Lateral Spreading</a:t>
            </a:r>
            <a:endParaRPr lang="en-GB" sz="3200" b="0" cap="none" dirty="0">
              <a:solidFill>
                <a:schemeClr val="tx1"/>
              </a:solidFill>
            </a:endParaRPr>
          </a:p>
        </p:txBody>
      </p:sp>
      <p:sp>
        <p:nvSpPr>
          <p:cNvPr id="9" name="Content Placeholder 2"/>
          <p:cNvSpPr txBox="1">
            <a:spLocks/>
          </p:cNvSpPr>
          <p:nvPr/>
        </p:nvSpPr>
        <p:spPr bwMode="auto">
          <a:xfrm>
            <a:off x="1331640" y="5733256"/>
            <a:ext cx="6399360" cy="3600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800" kern="0" dirty="0" smtClean="0">
                <a:solidFill>
                  <a:schemeClr val="tx1"/>
                </a:solidFill>
              </a:rPr>
              <a:t>Portoviejo</a:t>
            </a:r>
            <a:endParaRPr lang="en-GB" sz="1800" kern="0" dirty="0">
              <a:solidFill>
                <a:schemeClr val="tx1"/>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1640" y="1420847"/>
            <a:ext cx="3159000" cy="421200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420847"/>
            <a:ext cx="3159000" cy="4212000"/>
          </a:xfrm>
          <a:prstGeom prst="rect">
            <a:avLst/>
          </a:prstGeom>
        </p:spPr>
      </p:pic>
    </p:spTree>
    <p:extLst>
      <p:ext uri="{BB962C8B-B14F-4D97-AF65-F5344CB8AC3E}">
        <p14:creationId xmlns:p14="http://schemas.microsoft.com/office/powerpoint/2010/main" val="35411746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Liquefaction - Lateral Spreading</a:t>
            </a:r>
            <a:endParaRPr lang="en-GB" sz="3200" b="0" cap="none" dirty="0">
              <a:solidFill>
                <a:schemeClr val="tx1"/>
              </a:solidFill>
            </a:endParaRPr>
          </a:p>
        </p:txBody>
      </p:sp>
      <p:sp>
        <p:nvSpPr>
          <p:cNvPr id="9" name="Content Placeholder 2"/>
          <p:cNvSpPr txBox="1">
            <a:spLocks/>
          </p:cNvSpPr>
          <p:nvPr/>
        </p:nvSpPr>
        <p:spPr bwMode="auto">
          <a:xfrm>
            <a:off x="179512" y="5445224"/>
            <a:ext cx="8835164" cy="3600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800" kern="0" dirty="0" smtClean="0">
                <a:solidFill>
                  <a:schemeClr val="tx1"/>
                </a:solidFill>
              </a:rPr>
              <a:t>Portoviejo</a:t>
            </a:r>
            <a:endParaRPr lang="en-GB" sz="1800" kern="0" dirty="0">
              <a:solidFill>
                <a:schemeClr val="tx1"/>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2002160"/>
            <a:ext cx="4368000" cy="32760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6676" y="2002160"/>
            <a:ext cx="4368000" cy="3276000"/>
          </a:xfrm>
          <a:prstGeom prst="rect">
            <a:avLst/>
          </a:prstGeom>
        </p:spPr>
      </p:pic>
    </p:spTree>
    <p:extLst>
      <p:ext uri="{BB962C8B-B14F-4D97-AF65-F5344CB8AC3E}">
        <p14:creationId xmlns:p14="http://schemas.microsoft.com/office/powerpoint/2010/main" val="26570070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Liquefaction - Lateral Spreading</a:t>
            </a:r>
            <a:endParaRPr lang="en-GB" sz="3200" b="0" cap="none" dirty="0">
              <a:solidFill>
                <a:schemeClr val="tx1"/>
              </a:solidFill>
            </a:endParaRPr>
          </a:p>
        </p:txBody>
      </p:sp>
      <p:sp>
        <p:nvSpPr>
          <p:cNvPr id="9" name="Content Placeholder 2"/>
          <p:cNvSpPr txBox="1">
            <a:spLocks/>
          </p:cNvSpPr>
          <p:nvPr/>
        </p:nvSpPr>
        <p:spPr bwMode="auto">
          <a:xfrm>
            <a:off x="179512" y="5158906"/>
            <a:ext cx="4108463" cy="3600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800" kern="0" dirty="0" smtClean="0">
                <a:solidFill>
                  <a:schemeClr val="tx1"/>
                </a:solidFill>
              </a:rPr>
              <a:t>Puente Chile, Portoviejo</a:t>
            </a:r>
            <a:endParaRPr lang="en-GB" sz="1800" kern="0" dirty="0">
              <a:solidFill>
                <a:schemeClr val="tx1"/>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975" y="1981200"/>
            <a:ext cx="4080000" cy="306000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5464" y="1981199"/>
            <a:ext cx="4590000" cy="3060000"/>
          </a:xfrm>
          <a:prstGeom prst="rect">
            <a:avLst/>
          </a:prstGeom>
        </p:spPr>
      </p:pic>
      <p:sp>
        <p:nvSpPr>
          <p:cNvPr id="2" name="Rectangle 1"/>
          <p:cNvSpPr/>
          <p:nvPr/>
        </p:nvSpPr>
        <p:spPr>
          <a:xfrm>
            <a:off x="4385464" y="5158933"/>
            <a:ext cx="4590000" cy="6463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eaLnBrk="0" hangingPunct="0">
              <a:spcBef>
                <a:spcPct val="20000"/>
              </a:spcBef>
            </a:pPr>
            <a:r>
              <a:rPr lang="en-GB" sz="1800" kern="0" dirty="0" smtClean="0">
                <a:latin typeface="+mn-lt"/>
              </a:rPr>
              <a:t>Mejia Bridge</a:t>
            </a:r>
          </a:p>
          <a:p>
            <a:pPr algn="ctr" eaLnBrk="0" hangingPunct="0">
              <a:spcBef>
                <a:spcPct val="20000"/>
              </a:spcBef>
            </a:pPr>
            <a:r>
              <a:rPr lang="en-GB" sz="1800" kern="0" dirty="0" smtClean="0">
                <a:latin typeface="+mn-lt"/>
              </a:rPr>
              <a:t>Highway </a:t>
            </a:r>
            <a:r>
              <a:rPr lang="en-GB" sz="1800" kern="0" dirty="0">
                <a:latin typeface="+mn-lt"/>
              </a:rPr>
              <a:t>39A Portoviejo - Rocafuerte</a:t>
            </a:r>
          </a:p>
        </p:txBody>
      </p:sp>
    </p:spTree>
    <p:extLst>
      <p:ext uri="{BB962C8B-B14F-4D97-AF65-F5344CB8AC3E}">
        <p14:creationId xmlns:p14="http://schemas.microsoft.com/office/powerpoint/2010/main" val="2117577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Liquefaction - Foundation Failure</a:t>
            </a:r>
            <a:endParaRPr lang="en-GB" sz="3200" b="0" cap="none" dirty="0">
              <a:solidFill>
                <a:schemeClr val="tx1"/>
              </a:solidFill>
            </a:endParaRPr>
          </a:p>
        </p:txBody>
      </p:sp>
      <p:sp>
        <p:nvSpPr>
          <p:cNvPr id="9" name="Content Placeholder 2"/>
          <p:cNvSpPr txBox="1">
            <a:spLocks/>
          </p:cNvSpPr>
          <p:nvPr/>
        </p:nvSpPr>
        <p:spPr bwMode="auto">
          <a:xfrm>
            <a:off x="144624" y="4889951"/>
            <a:ext cx="8278688" cy="3600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800" kern="0" dirty="0" smtClean="0">
                <a:solidFill>
                  <a:schemeClr val="tx1"/>
                </a:solidFill>
              </a:rPr>
              <a:t>Chamanga</a:t>
            </a:r>
            <a:endParaRPr lang="en-GB" sz="1800" kern="0" dirty="0">
              <a:solidFill>
                <a:schemeClr val="tx1"/>
              </a:solidFill>
            </a:endParaRPr>
          </a:p>
        </p:txBody>
      </p:sp>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83968" y="1957806"/>
            <a:ext cx="4725678" cy="2630016"/>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528" y="1935593"/>
            <a:ext cx="3771648" cy="2674441"/>
          </a:xfrm>
          <a:prstGeom prst="rect">
            <a:avLst/>
          </a:prstGeom>
        </p:spPr>
      </p:pic>
    </p:spTree>
    <p:extLst>
      <p:ext uri="{BB962C8B-B14F-4D97-AF65-F5344CB8AC3E}">
        <p14:creationId xmlns:p14="http://schemas.microsoft.com/office/powerpoint/2010/main" val="15644778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Los </a:t>
            </a:r>
            <a:r>
              <a:rPr lang="en-GB" sz="3200" b="0" cap="none" dirty="0" err="1" smtClean="0">
                <a:solidFill>
                  <a:schemeClr val="tx1"/>
                </a:solidFill>
              </a:rPr>
              <a:t>Caras</a:t>
            </a:r>
            <a:r>
              <a:rPr lang="en-GB" sz="3200" b="0" cap="none" dirty="0" smtClean="0">
                <a:solidFill>
                  <a:schemeClr val="tx1"/>
                </a:solidFill>
              </a:rPr>
              <a:t> Bridge</a:t>
            </a:r>
            <a:endParaRPr lang="en-GB" sz="3200" b="0" cap="none" dirty="0">
              <a:solidFill>
                <a:schemeClr val="tx1"/>
              </a:solidFill>
            </a:endParaRPr>
          </a:p>
        </p:txBody>
      </p:sp>
      <p:sp>
        <p:nvSpPr>
          <p:cNvPr id="2" name="Rectangle 2"/>
          <p:cNvSpPr>
            <a:spLocks noChangeArrowheads="1"/>
          </p:cNvSpPr>
          <p:nvPr/>
        </p:nvSpPr>
        <p:spPr bwMode="auto">
          <a:xfrm>
            <a:off x="683568" y="16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8475" y="3356992"/>
            <a:ext cx="53975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475656"/>
            <a:ext cx="8122097" cy="1687709"/>
          </a:xfrm>
          <a:prstGeom prst="rect">
            <a:avLst/>
          </a:prstGeom>
        </p:spPr>
      </p:pic>
      <p:sp>
        <p:nvSpPr>
          <p:cNvPr id="10" name="Content Placeholder 2"/>
          <p:cNvSpPr txBox="1">
            <a:spLocks/>
          </p:cNvSpPr>
          <p:nvPr/>
        </p:nvSpPr>
        <p:spPr bwMode="auto">
          <a:xfrm>
            <a:off x="426466" y="5679536"/>
            <a:ext cx="4174134" cy="3600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r>
              <a:rPr lang="en-GB" sz="1000" kern="0" dirty="0" smtClean="0">
                <a:solidFill>
                  <a:schemeClr val="tx1"/>
                </a:solidFill>
              </a:rPr>
              <a:t>Soil profile </a:t>
            </a:r>
            <a:r>
              <a:rPr lang="en-US" sz="1000" dirty="0">
                <a:solidFill>
                  <a:schemeClr val="tx1"/>
                </a:solidFill>
              </a:rPr>
              <a:t>Courtesy of Ecuador’s Army Corps of Engineers and </a:t>
            </a:r>
            <a:r>
              <a:rPr lang="es-EC" sz="1000" dirty="0">
                <a:solidFill>
                  <a:schemeClr val="tx1"/>
                </a:solidFill>
              </a:rPr>
              <a:t>Adolfo </a:t>
            </a:r>
            <a:r>
              <a:rPr lang="es-EC" sz="1000" dirty="0" smtClean="0">
                <a:solidFill>
                  <a:schemeClr val="tx1"/>
                </a:solidFill>
              </a:rPr>
              <a:t>Caicedo</a:t>
            </a:r>
            <a:r>
              <a:rPr lang="en-GB" sz="1000" kern="0" dirty="0" smtClean="0">
                <a:solidFill>
                  <a:schemeClr val="tx1"/>
                </a:solidFill>
              </a:rPr>
              <a:t>. From personal communication with E. Morales.</a:t>
            </a:r>
            <a:endParaRPr lang="en-GB" sz="1000" kern="0" dirty="0">
              <a:solidFill>
                <a:schemeClr val="tx1"/>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4502" y="3219720"/>
            <a:ext cx="2747899" cy="1289399"/>
          </a:xfrm>
          <a:prstGeom prst="rect">
            <a:avLst/>
          </a:prstGeom>
        </p:spPr>
      </p:pic>
      <p:sp>
        <p:nvSpPr>
          <p:cNvPr id="11" name="Content Placeholder 2"/>
          <p:cNvSpPr txBox="1">
            <a:spLocks/>
          </p:cNvSpPr>
          <p:nvPr/>
        </p:nvSpPr>
        <p:spPr bwMode="auto">
          <a:xfrm>
            <a:off x="6516215" y="4421460"/>
            <a:ext cx="1944217" cy="66372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600" kern="0" dirty="0" smtClean="0">
                <a:solidFill>
                  <a:schemeClr val="tx1"/>
                </a:solidFill>
              </a:rPr>
              <a:t>Triple pendulum seismic isolator</a:t>
            </a:r>
            <a:endParaRPr lang="en-GB" sz="1600" kern="0" dirty="0">
              <a:solidFill>
                <a:schemeClr val="tx1"/>
              </a:solidFill>
            </a:endParaRPr>
          </a:p>
        </p:txBody>
      </p:sp>
    </p:spTree>
    <p:extLst>
      <p:ext uri="{BB962C8B-B14F-4D97-AF65-F5344CB8AC3E}">
        <p14:creationId xmlns:p14="http://schemas.microsoft.com/office/powerpoint/2010/main" val="21401630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Observations Summary</a:t>
            </a:r>
            <a:endParaRPr lang="en-GB" sz="3200" b="0" cap="none" dirty="0">
              <a:solidFill>
                <a:schemeClr val="tx1"/>
              </a:solidFill>
            </a:endParaRPr>
          </a:p>
        </p:txBody>
      </p:sp>
      <p:sp>
        <p:nvSpPr>
          <p:cNvPr id="16" name="Text Placeholder 2"/>
          <p:cNvSpPr>
            <a:spLocks noGrp="1"/>
          </p:cNvSpPr>
          <p:nvPr>
            <p:ph type="body" idx="1"/>
          </p:nvPr>
        </p:nvSpPr>
        <p:spPr>
          <a:xfrm>
            <a:off x="498475" y="1412775"/>
            <a:ext cx="8249989" cy="4176465"/>
          </a:xfrm>
        </p:spPr>
        <p:txBody>
          <a:bodyPr anchor="t" anchorCtr="0"/>
          <a:lstStyle/>
          <a:p>
            <a:pPr marL="285750" indent="-285750">
              <a:buFont typeface="Arial" panose="020B0604020202020204" pitchFamily="34" charset="0"/>
              <a:buChar char="•"/>
            </a:pPr>
            <a:r>
              <a:rPr lang="en-GB" sz="1600" dirty="0" smtClean="0">
                <a:solidFill>
                  <a:schemeClr val="tx1"/>
                </a:solidFill>
              </a:rPr>
              <a:t>Ground motion</a:t>
            </a:r>
            <a:endParaRPr lang="en-GB" sz="1600" dirty="0">
              <a:solidFill>
                <a:schemeClr val="tx1"/>
              </a:solidFill>
            </a:endParaRPr>
          </a:p>
          <a:p>
            <a:pPr marL="742950" lvl="1" indent="-285750">
              <a:buFont typeface="Arial" panose="020B0604020202020204" pitchFamily="34" charset="0"/>
              <a:buChar char="•"/>
            </a:pPr>
            <a:r>
              <a:rPr lang="en-GB" sz="1400" dirty="0">
                <a:solidFill>
                  <a:schemeClr val="tx1"/>
                </a:solidFill>
              </a:rPr>
              <a:t>Event could have been expected; </a:t>
            </a:r>
          </a:p>
          <a:p>
            <a:pPr marL="742950" lvl="1" indent="-285750">
              <a:buFont typeface="Arial" panose="020B0604020202020204" pitchFamily="34" charset="0"/>
              <a:buChar char="•"/>
            </a:pPr>
            <a:r>
              <a:rPr lang="en-GB" sz="1400" dirty="0">
                <a:solidFill>
                  <a:schemeClr val="tx1"/>
                </a:solidFill>
              </a:rPr>
              <a:t>Site effects need further attention </a:t>
            </a:r>
            <a:endParaRPr lang="en-GB" sz="1400" dirty="0" smtClean="0">
              <a:solidFill>
                <a:schemeClr val="tx1"/>
              </a:solidFill>
            </a:endParaRPr>
          </a:p>
          <a:p>
            <a:pPr marL="742950" lvl="1" indent="-285750">
              <a:buFont typeface="Arial" panose="020B0604020202020204" pitchFamily="34" charset="0"/>
              <a:buChar char="•"/>
            </a:pPr>
            <a:r>
              <a:rPr lang="en-GB" sz="1400" dirty="0" smtClean="0">
                <a:solidFill>
                  <a:schemeClr val="tx1"/>
                </a:solidFill>
              </a:rPr>
              <a:t>Limiting </a:t>
            </a:r>
            <a:r>
              <a:rPr lang="en-GB" sz="1400" dirty="0">
                <a:solidFill>
                  <a:schemeClr val="tx1"/>
                </a:solidFill>
              </a:rPr>
              <a:t>Z=0.5 factor in the code may be an issue</a:t>
            </a:r>
          </a:p>
          <a:p>
            <a:pPr marL="285750" indent="-285750">
              <a:buFont typeface="Arial" panose="020B0604020202020204" pitchFamily="34" charset="0"/>
              <a:buChar char="•"/>
            </a:pPr>
            <a:r>
              <a:rPr lang="en-GB" sz="1600" dirty="0" smtClean="0">
                <a:solidFill>
                  <a:schemeClr val="tx1"/>
                </a:solidFill>
              </a:rPr>
              <a:t>Microtremor</a:t>
            </a:r>
          </a:p>
          <a:p>
            <a:pPr marL="742950" lvl="1" indent="-285750">
              <a:buFont typeface="Arial" panose="020B0604020202020204" pitchFamily="34" charset="0"/>
              <a:buChar char="•"/>
            </a:pPr>
            <a:r>
              <a:rPr lang="en-GB" sz="1400" dirty="0">
                <a:solidFill>
                  <a:schemeClr val="tx1"/>
                </a:solidFill>
              </a:rPr>
              <a:t>A</a:t>
            </a:r>
            <a:r>
              <a:rPr lang="en-GB" sz="1400" dirty="0" smtClean="0">
                <a:solidFill>
                  <a:schemeClr val="tx1"/>
                </a:solidFill>
              </a:rPr>
              <a:t>nalysis </a:t>
            </a:r>
            <a:r>
              <a:rPr lang="en-GB" sz="1400" dirty="0">
                <a:solidFill>
                  <a:schemeClr val="tx1"/>
                </a:solidFill>
              </a:rPr>
              <a:t>to be continued (see final report)</a:t>
            </a:r>
          </a:p>
          <a:p>
            <a:pPr marL="285750" indent="-285750">
              <a:buFont typeface="Arial" panose="020B0604020202020204" pitchFamily="34" charset="0"/>
              <a:buChar char="•"/>
            </a:pPr>
            <a:r>
              <a:rPr lang="en-GB" sz="1600" dirty="0" smtClean="0">
                <a:solidFill>
                  <a:schemeClr val="tx1"/>
                </a:solidFill>
              </a:rPr>
              <a:t>Landslides</a:t>
            </a:r>
          </a:p>
          <a:p>
            <a:pPr marL="742950" lvl="1" indent="-285750">
              <a:buFont typeface="Arial" panose="020B0604020202020204" pitchFamily="34" charset="0"/>
              <a:buChar char="•"/>
            </a:pPr>
            <a:r>
              <a:rPr lang="en-GB" sz="1400" dirty="0" smtClean="0">
                <a:solidFill>
                  <a:schemeClr val="tx1"/>
                </a:solidFill>
              </a:rPr>
              <a:t>Satellite imagery ground-</a:t>
            </a:r>
            <a:r>
              <a:rPr lang="en-GB" sz="1400" dirty="0" err="1" smtClean="0">
                <a:solidFill>
                  <a:schemeClr val="tx1"/>
                </a:solidFill>
              </a:rPr>
              <a:t>truthing</a:t>
            </a:r>
            <a:endParaRPr lang="en-GB" sz="1400" dirty="0" smtClean="0">
              <a:solidFill>
                <a:schemeClr val="tx1"/>
              </a:solidFill>
            </a:endParaRPr>
          </a:p>
          <a:p>
            <a:pPr marL="742950" lvl="1" indent="-285750">
              <a:buFont typeface="Arial" panose="020B0604020202020204" pitchFamily="34" charset="0"/>
              <a:buChar char="•"/>
            </a:pPr>
            <a:r>
              <a:rPr lang="en-GB" sz="1400" dirty="0" smtClean="0">
                <a:solidFill>
                  <a:schemeClr val="tx1"/>
                </a:solidFill>
              </a:rPr>
              <a:t>Slope angle</a:t>
            </a:r>
          </a:p>
          <a:p>
            <a:pPr marL="742950" lvl="1" indent="-285750">
              <a:buFont typeface="Arial" panose="020B0604020202020204" pitchFamily="34" charset="0"/>
              <a:buChar char="•"/>
            </a:pPr>
            <a:r>
              <a:rPr lang="en-GB" sz="1400" dirty="0" smtClean="0">
                <a:solidFill>
                  <a:schemeClr val="tx1"/>
                </a:solidFill>
              </a:rPr>
              <a:t>Reinforcement</a:t>
            </a:r>
          </a:p>
          <a:p>
            <a:pPr marL="285750" indent="-285750">
              <a:buFont typeface="Arial" panose="020B0604020202020204" pitchFamily="34" charset="0"/>
              <a:buChar char="•"/>
            </a:pPr>
            <a:r>
              <a:rPr lang="en-GB" sz="1600" dirty="0" smtClean="0">
                <a:solidFill>
                  <a:schemeClr val="tx1"/>
                </a:solidFill>
              </a:rPr>
              <a:t>Liquefaction</a:t>
            </a:r>
          </a:p>
          <a:p>
            <a:pPr marL="742950" lvl="1" indent="-285750">
              <a:buFont typeface="Arial" panose="020B0604020202020204" pitchFamily="34" charset="0"/>
              <a:buChar char="•"/>
            </a:pPr>
            <a:r>
              <a:rPr lang="en-GB" sz="1400" dirty="0" smtClean="0">
                <a:solidFill>
                  <a:schemeClr val="tx1"/>
                </a:solidFill>
              </a:rPr>
              <a:t>Flooding</a:t>
            </a:r>
          </a:p>
          <a:p>
            <a:pPr marL="742950" lvl="1" indent="-285750">
              <a:buFont typeface="Arial" panose="020B0604020202020204" pitchFamily="34" charset="0"/>
              <a:buChar char="•"/>
            </a:pPr>
            <a:r>
              <a:rPr lang="en-GB" sz="1400" dirty="0" smtClean="0">
                <a:solidFill>
                  <a:schemeClr val="tx1"/>
                </a:solidFill>
              </a:rPr>
              <a:t>Fill</a:t>
            </a:r>
          </a:p>
          <a:p>
            <a:pPr marL="742950" lvl="1" indent="-285750">
              <a:buFont typeface="Arial" panose="020B0604020202020204" pitchFamily="34" charset="0"/>
              <a:buChar char="•"/>
            </a:pPr>
            <a:r>
              <a:rPr lang="en-GB" sz="1400" dirty="0" smtClean="0">
                <a:solidFill>
                  <a:schemeClr val="tx1"/>
                </a:solidFill>
              </a:rPr>
              <a:t>Drainage and </a:t>
            </a:r>
            <a:r>
              <a:rPr lang="en-GB" sz="1400" dirty="0">
                <a:solidFill>
                  <a:schemeClr val="tx1"/>
                </a:solidFill>
              </a:rPr>
              <a:t>s</a:t>
            </a:r>
            <a:r>
              <a:rPr lang="en-GB" sz="1400" dirty="0" smtClean="0">
                <a:solidFill>
                  <a:schemeClr val="tx1"/>
                </a:solidFill>
              </a:rPr>
              <a:t>lope </a:t>
            </a:r>
            <a:r>
              <a:rPr lang="en-GB" sz="1400" dirty="0">
                <a:solidFill>
                  <a:schemeClr val="tx1"/>
                </a:solidFill>
              </a:rPr>
              <a:t>r</a:t>
            </a:r>
            <a:r>
              <a:rPr lang="en-GB" sz="1400" dirty="0" smtClean="0">
                <a:solidFill>
                  <a:schemeClr val="tx1"/>
                </a:solidFill>
              </a:rPr>
              <a:t>einforcement</a:t>
            </a:r>
          </a:p>
          <a:p>
            <a:pPr indent="-285750">
              <a:buFont typeface="Arial" panose="020B0604020202020204" pitchFamily="34" charset="0"/>
              <a:buChar char="•"/>
            </a:pPr>
            <a:endParaRPr lang="en-US" sz="1400" dirty="0">
              <a:solidFill>
                <a:schemeClr val="tx1"/>
              </a:solidFill>
            </a:endParaRPr>
          </a:p>
          <a:p>
            <a:r>
              <a:rPr lang="en-US" sz="1400" dirty="0">
                <a:solidFill>
                  <a:schemeClr val="tx1"/>
                </a:solidFill>
                <a:sym typeface="Wingdings" panose="05000000000000000000" pitchFamily="2" charset="2"/>
              </a:rPr>
              <a:t> </a:t>
            </a:r>
            <a:r>
              <a:rPr lang="en-US" sz="1600" dirty="0" smtClean="0">
                <a:solidFill>
                  <a:schemeClr val="tx1"/>
                </a:solidFill>
              </a:rPr>
              <a:t>Caution needed to not </a:t>
            </a:r>
            <a:r>
              <a:rPr lang="en-US" sz="1600" dirty="0">
                <a:solidFill>
                  <a:schemeClr val="tx1"/>
                </a:solidFill>
              </a:rPr>
              <a:t>underestimate losses from geological/geotechnical </a:t>
            </a:r>
            <a:r>
              <a:rPr lang="en-US" sz="1600" dirty="0" smtClean="0">
                <a:solidFill>
                  <a:schemeClr val="tx1"/>
                </a:solidFill>
              </a:rPr>
              <a:t>failures</a:t>
            </a:r>
            <a:endParaRPr lang="en-US" sz="1600" dirty="0">
              <a:solidFill>
                <a:schemeClr val="tx1"/>
              </a:solidFill>
            </a:endParaRP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endParaRPr lang="en-GB" sz="1600" dirty="0" smtClean="0">
              <a:solidFill>
                <a:schemeClr val="tx1"/>
              </a:solidFill>
            </a:endParaRPr>
          </a:p>
        </p:txBody>
      </p:sp>
    </p:spTree>
    <p:extLst>
      <p:ext uri="{BB962C8B-B14F-4D97-AF65-F5344CB8AC3E}">
        <p14:creationId xmlns:p14="http://schemas.microsoft.com/office/powerpoint/2010/main" val="38724644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bwMode="auto">
          <a:xfrm>
            <a:off x="687658" y="1412776"/>
            <a:ext cx="1074962" cy="21322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itle 1"/>
          <p:cNvSpPr>
            <a:spLocks noGrp="1"/>
          </p:cNvSpPr>
          <p:nvPr>
            <p:ph type="title"/>
          </p:nvPr>
        </p:nvSpPr>
        <p:spPr>
          <a:xfrm>
            <a:off x="683568" y="332656"/>
            <a:ext cx="7772400" cy="1143000"/>
          </a:xfrm>
        </p:spPr>
        <p:txBody>
          <a:bodyPr/>
          <a:lstStyle/>
          <a:p>
            <a:r>
              <a:rPr lang="en-GB" sz="3200" dirty="0" smtClean="0">
                <a:solidFill>
                  <a:schemeClr val="tx1"/>
                </a:solidFill>
              </a:rPr>
              <a:t>Our Team &amp; Our Roles</a:t>
            </a:r>
            <a:endParaRPr lang="en-GB" sz="3200" dirty="0">
              <a:solidFill>
                <a:schemeClr val="tx1"/>
              </a:solidFill>
            </a:endParaRPr>
          </a:p>
        </p:txBody>
      </p:sp>
      <p:pic>
        <p:nvPicPr>
          <p:cNvPr id="4105"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4615" y="1524824"/>
            <a:ext cx="67155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920" y="1524824"/>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82790" y="1524824"/>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43870" y="1524824"/>
            <a:ext cx="700875"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0" name="Picture 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47645" y="1524824"/>
            <a:ext cx="724775"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1" name="Picture 1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95040" y="1524824"/>
            <a:ext cx="86815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2" name="Picture 1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15325" y="1524824"/>
            <a:ext cx="748675"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3" name="Picture 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76037" y="1524824"/>
            <a:ext cx="724775"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02920" y="2483241"/>
            <a:ext cx="900000" cy="507831"/>
          </a:xfrm>
          <a:prstGeom prst="rect">
            <a:avLst/>
          </a:prstGeom>
          <a:noFill/>
        </p:spPr>
        <p:txBody>
          <a:bodyPr wrap="square" rtlCol="0">
            <a:spAutoFit/>
          </a:bodyPr>
          <a:lstStyle/>
          <a:p>
            <a:pPr algn="ctr"/>
            <a:r>
              <a:rPr lang="en-GB" sz="900" b="1" dirty="0" smtClean="0">
                <a:latin typeface="+mn-lt"/>
                <a:cs typeface="Arial" panose="020B0604020202020204" pitchFamily="34" charset="0"/>
              </a:rPr>
              <a:t>GUILLERMO</a:t>
            </a:r>
          </a:p>
          <a:p>
            <a:pPr algn="ctr"/>
            <a:endParaRPr lang="en-GB" sz="900" dirty="0">
              <a:latin typeface="+mn-lt"/>
              <a:cs typeface="Arial" panose="020B0604020202020204" pitchFamily="34" charset="0"/>
            </a:endParaRPr>
          </a:p>
          <a:p>
            <a:pPr algn="ctr"/>
            <a:r>
              <a:rPr lang="en-GB" sz="900" dirty="0" smtClean="0">
                <a:latin typeface="+mn-lt"/>
                <a:cs typeface="Arial" panose="020B0604020202020204" pitchFamily="34" charset="0"/>
              </a:rPr>
              <a:t>LEAD</a:t>
            </a:r>
          </a:p>
        </p:txBody>
      </p:sp>
      <p:sp>
        <p:nvSpPr>
          <p:cNvPr id="33" name="TextBox 32"/>
          <p:cNvSpPr txBox="1"/>
          <p:nvPr/>
        </p:nvSpPr>
        <p:spPr>
          <a:xfrm>
            <a:off x="1882790" y="2483241"/>
            <a:ext cx="900000" cy="923330"/>
          </a:xfrm>
          <a:prstGeom prst="rect">
            <a:avLst/>
          </a:prstGeom>
          <a:noFill/>
        </p:spPr>
        <p:txBody>
          <a:bodyPr wrap="square" rtlCol="0">
            <a:spAutoFit/>
          </a:bodyPr>
          <a:lstStyle/>
          <a:p>
            <a:pPr algn="ctr"/>
            <a:r>
              <a:rPr lang="en-GB" sz="900" b="1" dirty="0" smtClean="0">
                <a:latin typeface="+mn-lt"/>
                <a:cs typeface="Arial" panose="020B0604020202020204" pitchFamily="34" charset="0"/>
              </a:rPr>
              <a:t>HARRIETTE</a:t>
            </a:r>
          </a:p>
          <a:p>
            <a:pPr algn="ctr"/>
            <a:endParaRPr lang="en-GB" sz="900" dirty="0">
              <a:latin typeface="+mn-lt"/>
              <a:cs typeface="Arial" panose="020B0604020202020204" pitchFamily="34" charset="0"/>
            </a:endParaRPr>
          </a:p>
          <a:p>
            <a:pPr algn="ctr"/>
            <a:r>
              <a:rPr lang="en-GB" sz="900" b="1" dirty="0" smtClean="0">
                <a:solidFill>
                  <a:srgbClr val="FF0000"/>
                </a:solidFill>
                <a:latin typeface="+mn-lt"/>
                <a:cs typeface="Arial" panose="020B0604020202020204" pitchFamily="34" charset="0"/>
              </a:rPr>
              <a:t>STRUCT</a:t>
            </a:r>
          </a:p>
          <a:p>
            <a:pPr algn="ctr"/>
            <a:endParaRPr lang="en-GB" sz="900" dirty="0" smtClean="0">
              <a:latin typeface="+mn-lt"/>
              <a:cs typeface="Arial" panose="020B0604020202020204" pitchFamily="34" charset="0"/>
            </a:endParaRPr>
          </a:p>
          <a:p>
            <a:pPr algn="ctr"/>
            <a:r>
              <a:rPr lang="en-GB" sz="900" dirty="0" smtClean="0">
                <a:latin typeface="+mn-lt"/>
                <a:cs typeface="Arial" panose="020B0604020202020204" pitchFamily="34" charset="0"/>
              </a:rPr>
              <a:t>BLOG</a:t>
            </a:r>
          </a:p>
          <a:p>
            <a:pPr algn="ctr"/>
            <a:r>
              <a:rPr lang="en-GB" sz="900" dirty="0" smtClean="0">
                <a:latin typeface="+mn-lt"/>
                <a:cs typeface="Arial" panose="020B0604020202020204" pitchFamily="34" charset="0"/>
              </a:rPr>
              <a:t>DEPUTY LEAD</a:t>
            </a:r>
            <a:endParaRPr lang="en-US" sz="900" dirty="0">
              <a:latin typeface="+mn-lt"/>
              <a:cs typeface="Arial" panose="020B0604020202020204" pitchFamily="34" charset="0"/>
            </a:endParaRPr>
          </a:p>
        </p:txBody>
      </p:sp>
      <p:sp>
        <p:nvSpPr>
          <p:cNvPr id="34" name="TextBox 33"/>
          <p:cNvSpPr txBox="1"/>
          <p:nvPr/>
        </p:nvSpPr>
        <p:spPr>
          <a:xfrm>
            <a:off x="3960032" y="2483241"/>
            <a:ext cx="900000" cy="784830"/>
          </a:xfrm>
          <a:prstGeom prst="rect">
            <a:avLst/>
          </a:prstGeom>
          <a:noFill/>
        </p:spPr>
        <p:txBody>
          <a:bodyPr wrap="square" rtlCol="0">
            <a:spAutoFit/>
          </a:bodyPr>
          <a:lstStyle/>
          <a:p>
            <a:pPr algn="ctr"/>
            <a:r>
              <a:rPr lang="en-GB" sz="900" b="1" dirty="0" smtClean="0">
                <a:latin typeface="+mn-lt"/>
                <a:cs typeface="Arial" panose="020B0604020202020204" pitchFamily="34" charset="0"/>
              </a:rPr>
              <a:t>SEBASTIAN</a:t>
            </a:r>
          </a:p>
          <a:p>
            <a:pPr algn="ctr"/>
            <a:endParaRPr lang="en-GB" sz="900" dirty="0">
              <a:latin typeface="+mn-lt"/>
              <a:cs typeface="Arial" panose="020B0604020202020204" pitchFamily="34" charset="0"/>
            </a:endParaRPr>
          </a:p>
          <a:p>
            <a:pPr algn="ctr"/>
            <a:r>
              <a:rPr lang="en-GB" sz="900" b="1" dirty="0" smtClean="0">
                <a:solidFill>
                  <a:srgbClr val="FF0000"/>
                </a:solidFill>
                <a:latin typeface="+mn-lt"/>
                <a:cs typeface="Arial" panose="020B0604020202020204" pitchFamily="34" charset="0"/>
              </a:rPr>
              <a:t>STRUCT</a:t>
            </a:r>
          </a:p>
          <a:p>
            <a:pPr algn="ctr"/>
            <a:endParaRPr lang="en-GB" sz="900" b="1" dirty="0">
              <a:solidFill>
                <a:srgbClr val="FF0000"/>
              </a:solidFill>
              <a:latin typeface="+mn-lt"/>
              <a:cs typeface="Arial" panose="020B0604020202020204" pitchFamily="34" charset="0"/>
            </a:endParaRPr>
          </a:p>
          <a:p>
            <a:pPr algn="ctr"/>
            <a:r>
              <a:rPr lang="en-GB" sz="900" dirty="0">
                <a:latin typeface="+mn-lt"/>
                <a:cs typeface="Arial" panose="020B0604020202020204" pitchFamily="34" charset="0"/>
              </a:rPr>
              <a:t>LOGISTICS</a:t>
            </a:r>
            <a:endParaRPr lang="en-US" sz="900" dirty="0">
              <a:latin typeface="+mn-lt"/>
              <a:cs typeface="Arial" panose="020B0604020202020204" pitchFamily="34" charset="0"/>
            </a:endParaRPr>
          </a:p>
        </p:txBody>
      </p:sp>
      <p:sp>
        <p:nvSpPr>
          <p:cNvPr id="35" name="TextBox 34"/>
          <p:cNvSpPr txBox="1"/>
          <p:nvPr/>
        </p:nvSpPr>
        <p:spPr>
          <a:xfrm>
            <a:off x="2979115" y="2483241"/>
            <a:ext cx="900000" cy="507831"/>
          </a:xfrm>
          <a:prstGeom prst="rect">
            <a:avLst/>
          </a:prstGeom>
          <a:noFill/>
        </p:spPr>
        <p:txBody>
          <a:bodyPr wrap="square" rtlCol="0">
            <a:spAutoFit/>
          </a:bodyPr>
          <a:lstStyle/>
          <a:p>
            <a:pPr algn="ctr"/>
            <a:r>
              <a:rPr lang="en-GB" sz="900" b="1" dirty="0" smtClean="0">
                <a:latin typeface="+mn-lt"/>
                <a:cs typeface="Arial" panose="020B0604020202020204" pitchFamily="34" charset="0"/>
              </a:rPr>
              <a:t>JORGE</a:t>
            </a:r>
          </a:p>
          <a:p>
            <a:pPr algn="ctr"/>
            <a:endParaRPr lang="en-GB" sz="900" dirty="0">
              <a:latin typeface="+mn-lt"/>
              <a:cs typeface="Arial" panose="020B0604020202020204" pitchFamily="34" charset="0"/>
            </a:endParaRPr>
          </a:p>
          <a:p>
            <a:pPr algn="ctr"/>
            <a:r>
              <a:rPr lang="en-GB" sz="900" b="1" dirty="0" smtClean="0">
                <a:solidFill>
                  <a:srgbClr val="FF0000"/>
                </a:solidFill>
                <a:latin typeface="+mn-lt"/>
                <a:cs typeface="Arial" panose="020B0604020202020204" pitchFamily="34" charset="0"/>
              </a:rPr>
              <a:t>STRUCT</a:t>
            </a:r>
            <a:endParaRPr lang="en-US" sz="900" b="1" dirty="0">
              <a:solidFill>
                <a:srgbClr val="FF0000"/>
              </a:solidFill>
              <a:latin typeface="+mn-lt"/>
              <a:cs typeface="Arial" panose="020B0604020202020204" pitchFamily="34" charset="0"/>
            </a:endParaRPr>
          </a:p>
        </p:txBody>
      </p:sp>
      <p:sp>
        <p:nvSpPr>
          <p:cNvPr id="36" name="TextBox 35"/>
          <p:cNvSpPr txBox="1"/>
          <p:nvPr/>
        </p:nvSpPr>
        <p:spPr>
          <a:xfrm>
            <a:off x="4839662" y="2483241"/>
            <a:ext cx="900000" cy="646331"/>
          </a:xfrm>
          <a:prstGeom prst="rect">
            <a:avLst/>
          </a:prstGeom>
          <a:noFill/>
        </p:spPr>
        <p:txBody>
          <a:bodyPr wrap="square" rtlCol="0">
            <a:spAutoFit/>
          </a:bodyPr>
          <a:lstStyle/>
          <a:p>
            <a:pPr algn="ctr"/>
            <a:r>
              <a:rPr lang="en-GB" sz="900" b="1" dirty="0" smtClean="0">
                <a:latin typeface="+mn-lt"/>
                <a:cs typeface="Arial" panose="020B0604020202020204" pitchFamily="34" charset="0"/>
              </a:rPr>
              <a:t>NINA</a:t>
            </a:r>
          </a:p>
          <a:p>
            <a:pPr algn="ctr"/>
            <a:endParaRPr lang="en-GB" sz="900" dirty="0">
              <a:latin typeface="+mn-lt"/>
              <a:cs typeface="Arial" panose="020B0604020202020204" pitchFamily="34" charset="0"/>
            </a:endParaRPr>
          </a:p>
          <a:p>
            <a:pPr algn="ctr"/>
            <a:r>
              <a:rPr lang="en-GB" sz="900" b="1" dirty="0" smtClean="0">
                <a:solidFill>
                  <a:srgbClr val="00B050"/>
                </a:solidFill>
                <a:latin typeface="+mn-lt"/>
                <a:cs typeface="Arial" panose="020B0604020202020204" pitchFamily="34" charset="0"/>
              </a:rPr>
              <a:t>GEOTECH</a:t>
            </a:r>
          </a:p>
          <a:p>
            <a:pPr algn="ctr"/>
            <a:r>
              <a:rPr lang="en-GB" sz="900" b="1" dirty="0" smtClean="0">
                <a:solidFill>
                  <a:srgbClr val="00B050"/>
                </a:solidFill>
                <a:latin typeface="+mn-lt"/>
                <a:cs typeface="Arial" panose="020B0604020202020204" pitchFamily="34" charset="0"/>
              </a:rPr>
              <a:t>SEISMO</a:t>
            </a:r>
            <a:endParaRPr lang="en-US" sz="900" b="1" dirty="0">
              <a:solidFill>
                <a:srgbClr val="00B050"/>
              </a:solidFill>
              <a:latin typeface="+mn-lt"/>
              <a:cs typeface="Arial" panose="020B0604020202020204" pitchFamily="34" charset="0"/>
            </a:endParaRPr>
          </a:p>
        </p:txBody>
      </p:sp>
      <p:sp>
        <p:nvSpPr>
          <p:cNvPr id="37" name="TextBox 36"/>
          <p:cNvSpPr txBox="1"/>
          <p:nvPr/>
        </p:nvSpPr>
        <p:spPr>
          <a:xfrm>
            <a:off x="5744307" y="2483241"/>
            <a:ext cx="900000" cy="923330"/>
          </a:xfrm>
          <a:prstGeom prst="rect">
            <a:avLst/>
          </a:prstGeom>
          <a:noFill/>
        </p:spPr>
        <p:txBody>
          <a:bodyPr wrap="square" rtlCol="0">
            <a:spAutoFit/>
          </a:bodyPr>
          <a:lstStyle/>
          <a:p>
            <a:pPr algn="ctr"/>
            <a:r>
              <a:rPr lang="en-GB" sz="900" b="1" dirty="0" smtClean="0">
                <a:latin typeface="+mn-lt"/>
                <a:cs typeface="Arial" panose="020B0604020202020204" pitchFamily="34" charset="0"/>
              </a:rPr>
              <a:t>FIONA</a:t>
            </a:r>
          </a:p>
          <a:p>
            <a:pPr algn="ctr"/>
            <a:endParaRPr lang="en-GB" sz="900" dirty="0">
              <a:latin typeface="+mn-lt"/>
              <a:cs typeface="Arial" panose="020B0604020202020204" pitchFamily="34" charset="0"/>
            </a:endParaRPr>
          </a:p>
          <a:p>
            <a:pPr algn="ctr"/>
            <a:r>
              <a:rPr lang="en-GB" sz="900" b="1" dirty="0" smtClean="0">
                <a:solidFill>
                  <a:srgbClr val="00B050"/>
                </a:solidFill>
                <a:latin typeface="+mn-lt"/>
                <a:cs typeface="Arial" panose="020B0604020202020204" pitchFamily="34" charset="0"/>
              </a:rPr>
              <a:t>GEOTECH</a:t>
            </a:r>
          </a:p>
          <a:p>
            <a:pPr algn="ctr"/>
            <a:endParaRPr lang="en-GB" sz="900" dirty="0" smtClean="0">
              <a:latin typeface="+mn-lt"/>
              <a:cs typeface="Arial" panose="020B0604020202020204" pitchFamily="34" charset="0"/>
            </a:endParaRPr>
          </a:p>
          <a:p>
            <a:pPr algn="ctr"/>
            <a:r>
              <a:rPr lang="en-GB" sz="900" dirty="0" smtClean="0">
                <a:latin typeface="+mn-lt"/>
                <a:cs typeface="Arial" panose="020B0604020202020204" pitchFamily="34" charset="0"/>
              </a:rPr>
              <a:t>PHOTO ARCHIVAL</a:t>
            </a:r>
            <a:endParaRPr lang="en-US" sz="900" dirty="0">
              <a:latin typeface="+mn-lt"/>
              <a:cs typeface="Arial" panose="020B0604020202020204" pitchFamily="34" charset="0"/>
            </a:endParaRPr>
          </a:p>
        </p:txBody>
      </p:sp>
      <p:sp>
        <p:nvSpPr>
          <p:cNvPr id="38" name="TextBox 37"/>
          <p:cNvSpPr txBox="1"/>
          <p:nvPr/>
        </p:nvSpPr>
        <p:spPr>
          <a:xfrm>
            <a:off x="6610390" y="2483241"/>
            <a:ext cx="900000" cy="1061829"/>
          </a:xfrm>
          <a:prstGeom prst="rect">
            <a:avLst/>
          </a:prstGeom>
          <a:noFill/>
          <a:ln>
            <a:noFill/>
          </a:ln>
        </p:spPr>
        <p:txBody>
          <a:bodyPr wrap="square" rtlCol="0">
            <a:spAutoFit/>
          </a:bodyPr>
          <a:lstStyle/>
          <a:p>
            <a:pPr algn="ctr"/>
            <a:r>
              <a:rPr lang="en-GB" sz="900" b="1" dirty="0" smtClean="0">
                <a:latin typeface="+mn-lt"/>
                <a:cs typeface="Arial" panose="020B0604020202020204" pitchFamily="34" charset="0"/>
              </a:rPr>
              <a:t>DARREN</a:t>
            </a:r>
          </a:p>
          <a:p>
            <a:pPr algn="ctr"/>
            <a:endParaRPr lang="en-GB" sz="900" dirty="0">
              <a:latin typeface="+mn-lt"/>
              <a:cs typeface="Arial" panose="020B0604020202020204" pitchFamily="34" charset="0"/>
            </a:endParaRPr>
          </a:p>
          <a:p>
            <a:pPr algn="ctr"/>
            <a:r>
              <a:rPr lang="en-GB" sz="900" b="1" dirty="0" smtClean="0">
                <a:solidFill>
                  <a:srgbClr val="00B050"/>
                </a:solidFill>
                <a:latin typeface="+mn-lt"/>
                <a:cs typeface="Arial" panose="020B0604020202020204" pitchFamily="34" charset="0"/>
              </a:rPr>
              <a:t>GEOTECH</a:t>
            </a:r>
          </a:p>
          <a:p>
            <a:pPr algn="ctr"/>
            <a:r>
              <a:rPr lang="en-GB" sz="900" b="1" dirty="0" smtClean="0">
                <a:solidFill>
                  <a:srgbClr val="00B050"/>
                </a:solidFill>
                <a:latin typeface="+mn-lt"/>
                <a:cs typeface="Arial" panose="020B0604020202020204" pitchFamily="34" charset="0"/>
              </a:rPr>
              <a:t>SEISMO</a:t>
            </a:r>
          </a:p>
          <a:p>
            <a:pPr algn="ctr"/>
            <a:endParaRPr lang="en-GB" sz="900" dirty="0">
              <a:latin typeface="+mn-lt"/>
              <a:cs typeface="Arial" panose="020B0604020202020204" pitchFamily="34" charset="0"/>
            </a:endParaRPr>
          </a:p>
          <a:p>
            <a:pPr algn="ctr"/>
            <a:r>
              <a:rPr lang="en-GB" sz="900" dirty="0" smtClean="0">
                <a:latin typeface="+mn-lt"/>
                <a:cs typeface="Arial" panose="020B0604020202020204" pitchFamily="34" charset="0"/>
              </a:rPr>
              <a:t>REMOTE SUPPORT</a:t>
            </a:r>
            <a:endParaRPr lang="en-US" sz="900" dirty="0">
              <a:latin typeface="+mn-lt"/>
              <a:cs typeface="Arial" panose="020B0604020202020204" pitchFamily="34" charset="0"/>
            </a:endParaRPr>
          </a:p>
        </p:txBody>
      </p:sp>
      <p:sp>
        <p:nvSpPr>
          <p:cNvPr id="39" name="TextBox 38"/>
          <p:cNvSpPr txBox="1"/>
          <p:nvPr/>
        </p:nvSpPr>
        <p:spPr>
          <a:xfrm>
            <a:off x="7488424" y="2483241"/>
            <a:ext cx="900000" cy="507831"/>
          </a:xfrm>
          <a:prstGeom prst="rect">
            <a:avLst/>
          </a:prstGeom>
          <a:noFill/>
          <a:ln>
            <a:noFill/>
          </a:ln>
        </p:spPr>
        <p:txBody>
          <a:bodyPr wrap="square" rtlCol="0">
            <a:spAutoFit/>
          </a:bodyPr>
          <a:lstStyle/>
          <a:p>
            <a:pPr algn="ctr"/>
            <a:r>
              <a:rPr lang="en-GB" sz="900" b="1" dirty="0" smtClean="0">
                <a:latin typeface="+mn-lt"/>
                <a:cs typeface="Arial" panose="020B0604020202020204" pitchFamily="34" charset="0"/>
              </a:rPr>
              <a:t>BAYES</a:t>
            </a:r>
          </a:p>
          <a:p>
            <a:pPr algn="ctr"/>
            <a:endParaRPr lang="en-GB" sz="900" dirty="0">
              <a:latin typeface="+mn-lt"/>
              <a:cs typeface="Arial" panose="020B0604020202020204" pitchFamily="34" charset="0"/>
            </a:endParaRPr>
          </a:p>
          <a:p>
            <a:pPr algn="ctr"/>
            <a:r>
              <a:rPr lang="en-GB" sz="900" b="1" dirty="0" smtClean="0">
                <a:solidFill>
                  <a:schemeClr val="accent2"/>
                </a:solidFill>
                <a:latin typeface="+mn-lt"/>
                <a:cs typeface="Arial" panose="020B0604020202020204" pitchFamily="34" charset="0"/>
              </a:rPr>
              <a:t>SOCIAL</a:t>
            </a:r>
            <a:endParaRPr lang="en-US" sz="900" b="1" dirty="0">
              <a:solidFill>
                <a:schemeClr val="accent2"/>
              </a:solidFill>
              <a:latin typeface="+mn-lt"/>
              <a:cs typeface="Arial" panose="020B0604020202020204" pitchFamily="34" charset="0"/>
            </a:endParaRPr>
          </a:p>
        </p:txBody>
      </p:sp>
      <p:pic>
        <p:nvPicPr>
          <p:cNvPr id="4114" name="Picture 18"/>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82790" y="3970228"/>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5" name="Picture 19"/>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488424" y="4002362"/>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6" name="Picture 20"/>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02920" y="3975615"/>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2"/>
          <p:cNvSpPr txBox="1"/>
          <p:nvPr/>
        </p:nvSpPr>
        <p:spPr>
          <a:xfrm>
            <a:off x="802920" y="4938466"/>
            <a:ext cx="900000" cy="507831"/>
          </a:xfrm>
          <a:prstGeom prst="rect">
            <a:avLst/>
          </a:prstGeom>
          <a:noFill/>
        </p:spPr>
        <p:txBody>
          <a:bodyPr wrap="square" rtlCol="0">
            <a:spAutoFit/>
          </a:bodyPr>
          <a:lstStyle/>
          <a:p>
            <a:pPr algn="ctr"/>
            <a:r>
              <a:rPr lang="en-GB" sz="900" b="1" dirty="0" smtClean="0">
                <a:latin typeface="+mn-lt"/>
                <a:cs typeface="Arial" panose="020B0604020202020204" pitchFamily="34" charset="0"/>
              </a:rPr>
              <a:t>MANUEL</a:t>
            </a:r>
          </a:p>
          <a:p>
            <a:pPr algn="ctr"/>
            <a:endParaRPr lang="en-GB" sz="900" dirty="0">
              <a:latin typeface="+mn-lt"/>
              <a:cs typeface="Arial" panose="020B0604020202020204" pitchFamily="34" charset="0"/>
            </a:endParaRPr>
          </a:p>
          <a:p>
            <a:pPr algn="ctr"/>
            <a:r>
              <a:rPr lang="en-GB" sz="900" dirty="0" smtClean="0">
                <a:latin typeface="+mn-lt"/>
                <a:cs typeface="Arial" panose="020B0604020202020204" pitchFamily="34" charset="0"/>
              </a:rPr>
              <a:t>LOCAL LEAD</a:t>
            </a:r>
          </a:p>
        </p:txBody>
      </p:sp>
      <p:sp>
        <p:nvSpPr>
          <p:cNvPr id="44" name="TextBox 43"/>
          <p:cNvSpPr txBox="1"/>
          <p:nvPr/>
        </p:nvSpPr>
        <p:spPr>
          <a:xfrm>
            <a:off x="1882790" y="4938466"/>
            <a:ext cx="900000" cy="923330"/>
          </a:xfrm>
          <a:prstGeom prst="rect">
            <a:avLst/>
          </a:prstGeom>
          <a:noFill/>
        </p:spPr>
        <p:txBody>
          <a:bodyPr wrap="square" rtlCol="0">
            <a:spAutoFit/>
          </a:bodyPr>
          <a:lstStyle/>
          <a:p>
            <a:pPr algn="ctr"/>
            <a:r>
              <a:rPr lang="en-GB" sz="900" b="1" dirty="0" smtClean="0">
                <a:latin typeface="+mn-lt"/>
                <a:cs typeface="Arial" panose="020B0604020202020204" pitchFamily="34" charset="0"/>
              </a:rPr>
              <a:t>CARLOS</a:t>
            </a:r>
          </a:p>
          <a:p>
            <a:pPr algn="ctr"/>
            <a:endParaRPr lang="en-GB" sz="900" dirty="0">
              <a:latin typeface="+mn-lt"/>
              <a:cs typeface="Arial" panose="020B0604020202020204" pitchFamily="34" charset="0"/>
            </a:endParaRPr>
          </a:p>
          <a:p>
            <a:pPr algn="ctr"/>
            <a:r>
              <a:rPr lang="en-GB" sz="900" b="1" dirty="0">
                <a:solidFill>
                  <a:srgbClr val="FF0000"/>
                </a:solidFill>
                <a:latin typeface="+mn-lt"/>
                <a:cs typeface="Arial" panose="020B0604020202020204" pitchFamily="34" charset="0"/>
              </a:rPr>
              <a:t>STRUCT</a:t>
            </a:r>
            <a:endParaRPr lang="en-GB" sz="900" dirty="0" smtClean="0">
              <a:latin typeface="+mn-lt"/>
              <a:cs typeface="Arial" panose="020B0604020202020204" pitchFamily="34" charset="0"/>
            </a:endParaRPr>
          </a:p>
          <a:p>
            <a:pPr algn="ctr"/>
            <a:endParaRPr lang="en-GB" sz="900" dirty="0" smtClean="0">
              <a:latin typeface="+mn-lt"/>
              <a:cs typeface="Arial" panose="020B0604020202020204" pitchFamily="34" charset="0"/>
            </a:endParaRPr>
          </a:p>
          <a:p>
            <a:pPr algn="ctr"/>
            <a:r>
              <a:rPr lang="en-GB" sz="900" dirty="0" smtClean="0">
                <a:latin typeface="+mn-lt"/>
                <a:cs typeface="Arial" panose="020B0604020202020204" pitchFamily="34" charset="0"/>
              </a:rPr>
              <a:t>LOCAL SUPPORT</a:t>
            </a:r>
            <a:endParaRPr lang="en-US" sz="900" dirty="0">
              <a:latin typeface="+mn-lt"/>
              <a:cs typeface="Arial" panose="020B0604020202020204" pitchFamily="34" charset="0"/>
            </a:endParaRPr>
          </a:p>
        </p:txBody>
      </p:sp>
      <p:sp>
        <p:nvSpPr>
          <p:cNvPr id="45" name="TextBox 44"/>
          <p:cNvSpPr txBox="1"/>
          <p:nvPr/>
        </p:nvSpPr>
        <p:spPr>
          <a:xfrm>
            <a:off x="7488424" y="4938466"/>
            <a:ext cx="900000" cy="1061829"/>
          </a:xfrm>
          <a:prstGeom prst="rect">
            <a:avLst/>
          </a:prstGeom>
          <a:noFill/>
        </p:spPr>
        <p:txBody>
          <a:bodyPr wrap="square" rtlCol="0">
            <a:spAutoFit/>
          </a:bodyPr>
          <a:lstStyle/>
          <a:p>
            <a:pPr algn="ctr"/>
            <a:r>
              <a:rPr lang="en-GB" sz="900" b="1" dirty="0" smtClean="0">
                <a:latin typeface="+mn-lt"/>
                <a:cs typeface="Arial" panose="020B0604020202020204" pitchFamily="34" charset="0"/>
              </a:rPr>
              <a:t>NICOLAS</a:t>
            </a:r>
          </a:p>
          <a:p>
            <a:pPr algn="ctr"/>
            <a:endParaRPr lang="en-GB" sz="900" dirty="0">
              <a:latin typeface="+mn-lt"/>
              <a:cs typeface="Arial" panose="020B0604020202020204" pitchFamily="34" charset="0"/>
            </a:endParaRPr>
          </a:p>
          <a:p>
            <a:pPr algn="ctr"/>
            <a:r>
              <a:rPr lang="en-GB" sz="900" b="1" dirty="0" smtClean="0">
                <a:solidFill>
                  <a:schemeClr val="accent2"/>
                </a:solidFill>
                <a:latin typeface="+mn-lt"/>
                <a:cs typeface="Arial" panose="020B0604020202020204" pitchFamily="34" charset="0"/>
              </a:rPr>
              <a:t>SOCIAL</a:t>
            </a:r>
          </a:p>
          <a:p>
            <a:pPr algn="ctr"/>
            <a:r>
              <a:rPr lang="en-GB" sz="900" b="1" dirty="0">
                <a:solidFill>
                  <a:srgbClr val="FF0000"/>
                </a:solidFill>
                <a:latin typeface="+mn-lt"/>
                <a:cs typeface="Arial" panose="020B0604020202020204" pitchFamily="34" charset="0"/>
              </a:rPr>
              <a:t>STRUCT</a:t>
            </a:r>
            <a:r>
              <a:rPr lang="en-GB" sz="900" b="1" dirty="0" smtClean="0">
                <a:solidFill>
                  <a:schemeClr val="accent2"/>
                </a:solidFill>
                <a:latin typeface="+mn-lt"/>
                <a:cs typeface="Arial" panose="020B0604020202020204" pitchFamily="34" charset="0"/>
              </a:rPr>
              <a:t> </a:t>
            </a:r>
          </a:p>
          <a:p>
            <a:pPr algn="ctr"/>
            <a:endParaRPr lang="en-GB" sz="900" b="1" dirty="0">
              <a:solidFill>
                <a:schemeClr val="accent2"/>
              </a:solidFill>
              <a:latin typeface="+mn-lt"/>
              <a:cs typeface="Arial" panose="020B0604020202020204" pitchFamily="34" charset="0"/>
            </a:endParaRPr>
          </a:p>
          <a:p>
            <a:pPr algn="ctr"/>
            <a:r>
              <a:rPr lang="en-GB" sz="900" dirty="0" smtClean="0">
                <a:latin typeface="+mn-lt"/>
                <a:cs typeface="Arial" panose="020B0604020202020204" pitchFamily="34" charset="0"/>
              </a:rPr>
              <a:t>LOCAL SUPPORT</a:t>
            </a:r>
            <a:endParaRPr lang="en-US" sz="900" dirty="0">
              <a:latin typeface="+mn-lt"/>
              <a:cs typeface="Arial" panose="020B0604020202020204" pitchFamily="34" charset="0"/>
            </a:endParaRPr>
          </a:p>
        </p:txBody>
      </p:sp>
      <p:sp>
        <p:nvSpPr>
          <p:cNvPr id="7" name="Rectangle 6"/>
          <p:cNvSpPr/>
          <p:nvPr/>
        </p:nvSpPr>
        <p:spPr bwMode="auto">
          <a:xfrm>
            <a:off x="1792151" y="1412776"/>
            <a:ext cx="2141754" cy="213229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2995040" y="3354317"/>
            <a:ext cx="868150" cy="400110"/>
          </a:xfrm>
          <a:prstGeom prst="rect">
            <a:avLst/>
          </a:prstGeom>
          <a:solidFill>
            <a:schemeClr val="bg1"/>
          </a:solidFill>
          <a:ln>
            <a:solidFill>
              <a:srgbClr val="FF0000"/>
            </a:solidFill>
          </a:ln>
        </p:spPr>
        <p:txBody>
          <a:bodyPr wrap="square" rtlCol="0">
            <a:spAutoFit/>
          </a:bodyPr>
          <a:lstStyle/>
          <a:p>
            <a:pPr algn="r"/>
            <a:r>
              <a:rPr lang="en-GB" sz="1000" b="1" dirty="0" smtClean="0">
                <a:latin typeface="+mn-lt"/>
              </a:rPr>
              <a:t>PRESENT PART 3</a:t>
            </a:r>
            <a:endParaRPr lang="en-US" sz="1000" b="1" dirty="0">
              <a:latin typeface="+mn-lt"/>
            </a:endParaRPr>
          </a:p>
        </p:txBody>
      </p:sp>
      <p:sp>
        <p:nvSpPr>
          <p:cNvPr id="48" name="Rectangle 47"/>
          <p:cNvSpPr/>
          <p:nvPr/>
        </p:nvSpPr>
        <p:spPr bwMode="auto">
          <a:xfrm>
            <a:off x="4839662" y="1412776"/>
            <a:ext cx="1802084" cy="2132294"/>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9" name="TextBox 48"/>
          <p:cNvSpPr txBox="1"/>
          <p:nvPr/>
        </p:nvSpPr>
        <p:spPr>
          <a:xfrm>
            <a:off x="4927986" y="3354317"/>
            <a:ext cx="915884" cy="400110"/>
          </a:xfrm>
          <a:prstGeom prst="rect">
            <a:avLst/>
          </a:prstGeom>
          <a:solidFill>
            <a:schemeClr val="bg1"/>
          </a:solidFill>
          <a:ln>
            <a:solidFill>
              <a:srgbClr val="00B050"/>
            </a:solidFill>
          </a:ln>
        </p:spPr>
        <p:txBody>
          <a:bodyPr wrap="square" rtlCol="0">
            <a:spAutoFit/>
          </a:bodyPr>
          <a:lstStyle/>
          <a:p>
            <a:r>
              <a:rPr lang="en-GB" sz="1000" b="1" dirty="0" smtClean="0">
                <a:latin typeface="+mn-lt"/>
              </a:rPr>
              <a:t>PRESENT PARTS 1-2</a:t>
            </a:r>
            <a:endParaRPr lang="en-US" sz="1000" b="1" dirty="0">
              <a:latin typeface="+mn-lt"/>
            </a:endParaRPr>
          </a:p>
        </p:txBody>
      </p:sp>
      <p:sp>
        <p:nvSpPr>
          <p:cNvPr id="50" name="Rectangle 49"/>
          <p:cNvSpPr/>
          <p:nvPr/>
        </p:nvSpPr>
        <p:spPr bwMode="auto">
          <a:xfrm>
            <a:off x="7487608" y="1412776"/>
            <a:ext cx="904645" cy="2132294"/>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1" name="TextBox 50"/>
          <p:cNvSpPr txBox="1"/>
          <p:nvPr/>
        </p:nvSpPr>
        <p:spPr>
          <a:xfrm>
            <a:off x="7863964" y="3354317"/>
            <a:ext cx="884500" cy="400110"/>
          </a:xfrm>
          <a:prstGeom prst="rect">
            <a:avLst/>
          </a:prstGeom>
          <a:solidFill>
            <a:schemeClr val="bg1"/>
          </a:solidFill>
          <a:ln>
            <a:solidFill>
              <a:schemeClr val="accent2"/>
            </a:solidFill>
          </a:ln>
        </p:spPr>
        <p:txBody>
          <a:bodyPr wrap="square" rtlCol="0">
            <a:spAutoFit/>
          </a:bodyPr>
          <a:lstStyle/>
          <a:p>
            <a:r>
              <a:rPr lang="en-GB" sz="1000" b="1" dirty="0" smtClean="0">
                <a:latin typeface="+mn-lt"/>
              </a:rPr>
              <a:t>PRESENTS PART 4</a:t>
            </a:r>
            <a:endParaRPr lang="en-US" sz="1000" b="1" dirty="0">
              <a:latin typeface="+mn-lt"/>
            </a:endParaRPr>
          </a:p>
        </p:txBody>
      </p:sp>
      <p:sp>
        <p:nvSpPr>
          <p:cNvPr id="52" name="Rectangle 51"/>
          <p:cNvSpPr/>
          <p:nvPr/>
        </p:nvSpPr>
        <p:spPr bwMode="auto">
          <a:xfrm>
            <a:off x="1792151" y="3836215"/>
            <a:ext cx="1070877" cy="2132294"/>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3" name="TextBox 52"/>
          <p:cNvSpPr txBox="1"/>
          <p:nvPr/>
        </p:nvSpPr>
        <p:spPr>
          <a:xfrm>
            <a:off x="2699792" y="5768454"/>
            <a:ext cx="1440160" cy="400110"/>
          </a:xfrm>
          <a:prstGeom prst="rect">
            <a:avLst/>
          </a:prstGeom>
          <a:solidFill>
            <a:schemeClr val="bg1"/>
          </a:solidFill>
          <a:ln>
            <a:solidFill>
              <a:srgbClr val="FF0000"/>
            </a:solidFill>
            <a:prstDash val="dash"/>
          </a:ln>
        </p:spPr>
        <p:txBody>
          <a:bodyPr wrap="square" rtlCol="0">
            <a:spAutoFit/>
          </a:bodyPr>
          <a:lstStyle/>
          <a:p>
            <a:r>
              <a:rPr lang="en-GB" sz="1000" b="1" dirty="0" smtClean="0">
                <a:latin typeface="+mn-lt"/>
              </a:rPr>
              <a:t>PRESENTS PART 3 - TAGGING</a:t>
            </a:r>
            <a:endParaRPr lang="en-US" sz="1000" b="1" dirty="0">
              <a:latin typeface="+mn-lt"/>
            </a:endParaRPr>
          </a:p>
        </p:txBody>
      </p:sp>
      <p:pic>
        <p:nvPicPr>
          <p:cNvPr id="55" name="Picture 21"/>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437290" y="2340171"/>
            <a:ext cx="433946" cy="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70240" y="4581128"/>
            <a:ext cx="301360" cy="36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8" name="Picture 2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555808" y="2204896"/>
            <a:ext cx="288000"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1"/>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355976" y="2348880"/>
            <a:ext cx="433946" cy="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9" name="Picture 23"/>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51520" y="2331285"/>
            <a:ext cx="1351414" cy="13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0" name="Picture 24"/>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436096" y="2204864"/>
            <a:ext cx="288000"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1" name="Picture 25"/>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300192" y="2204896"/>
            <a:ext cx="309849"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2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045834" y="2196155"/>
            <a:ext cx="288000"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2" name="Picture 26"/>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165600" y="2182938"/>
            <a:ext cx="286720"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2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518604" y="4633048"/>
            <a:ext cx="288000"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5" name="Picture 29"/>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196444" y="4652799"/>
            <a:ext cx="412254" cy="28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TextBox 67"/>
          <p:cNvSpPr txBox="1"/>
          <p:nvPr/>
        </p:nvSpPr>
        <p:spPr>
          <a:xfrm>
            <a:off x="251520" y="3354317"/>
            <a:ext cx="1351414" cy="400110"/>
          </a:xfrm>
          <a:prstGeom prst="rect">
            <a:avLst/>
          </a:prstGeom>
          <a:solidFill>
            <a:schemeClr val="bg1"/>
          </a:solidFill>
          <a:ln>
            <a:solidFill>
              <a:schemeClr val="tx1"/>
            </a:solidFill>
          </a:ln>
        </p:spPr>
        <p:txBody>
          <a:bodyPr wrap="square" rtlCol="0">
            <a:spAutoFit/>
          </a:bodyPr>
          <a:lstStyle/>
          <a:p>
            <a:pPr algn="r"/>
            <a:r>
              <a:rPr lang="en-GB" sz="1000" b="1" dirty="0" smtClean="0">
                <a:latin typeface="+mn-lt"/>
              </a:rPr>
              <a:t>PRESENTS INTRO &amp; PART 5</a:t>
            </a:r>
            <a:endParaRPr lang="en-US" sz="1000" b="1" dirty="0">
              <a:latin typeface="+mn-lt"/>
            </a:endParaRPr>
          </a:p>
        </p:txBody>
      </p:sp>
    </p:spTree>
    <p:extLst>
      <p:ext uri="{BB962C8B-B14F-4D97-AF65-F5344CB8AC3E}">
        <p14:creationId xmlns:p14="http://schemas.microsoft.com/office/powerpoint/2010/main" val="3524500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 grpId="0" animBg="1"/>
      <p:bldP spid="11" grpId="0" animBg="1"/>
      <p:bldP spid="48" grpId="0" animBg="1"/>
      <p:bldP spid="49" grpId="0" animBg="1"/>
      <p:bldP spid="50" grpId="0" animBg="1"/>
      <p:bldP spid="51" grpId="0" animBg="1"/>
      <p:bldP spid="52" grpId="0" animBg="1"/>
      <p:bldP spid="53" grpId="0" animBg="1"/>
      <p:bldP spid="6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21" y="3356992"/>
            <a:ext cx="7234063" cy="2232248"/>
          </a:xfrm>
        </p:spPr>
        <p:txBody>
          <a:bodyPr anchor="b" anchorCtr="0"/>
          <a:lstStyle/>
          <a:p>
            <a:r>
              <a:rPr lang="en-US" dirty="0" smtClean="0">
                <a:solidFill>
                  <a:schemeClr val="tx1"/>
                </a:solidFill>
              </a:rPr>
              <a:t>Part 3</a:t>
            </a:r>
            <a:br>
              <a:rPr lang="en-US" dirty="0" smtClean="0">
                <a:solidFill>
                  <a:schemeClr val="tx1"/>
                </a:solidFill>
              </a:rPr>
            </a:br>
            <a:r>
              <a:rPr lang="en-US" b="0" dirty="0" smtClean="0">
                <a:solidFill>
                  <a:schemeClr val="tx1"/>
                </a:solidFill>
              </a:rPr>
              <a:t>structural aspects</a:t>
            </a:r>
            <a:endParaRPr lang="en-US" b="0" dirty="0">
              <a:solidFill>
                <a:schemeClr val="tx1"/>
              </a:solidFill>
            </a:endParaRPr>
          </a:p>
        </p:txBody>
      </p:sp>
    </p:spTree>
    <p:extLst>
      <p:ext uri="{BB962C8B-B14F-4D97-AF65-F5344CB8AC3E}">
        <p14:creationId xmlns:p14="http://schemas.microsoft.com/office/powerpoint/2010/main" val="14894819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Objectives &amp; Methods</a:t>
            </a:r>
            <a:endParaRPr lang="en-GB" sz="3200" b="0" cap="none" dirty="0">
              <a:solidFill>
                <a:schemeClr val="tx1"/>
              </a:solidFill>
            </a:endParaRPr>
          </a:p>
        </p:txBody>
      </p:sp>
      <p:sp>
        <p:nvSpPr>
          <p:cNvPr id="16" name="Text Placeholder 2"/>
          <p:cNvSpPr>
            <a:spLocks noGrp="1"/>
          </p:cNvSpPr>
          <p:nvPr>
            <p:ph type="body" idx="1"/>
          </p:nvPr>
        </p:nvSpPr>
        <p:spPr>
          <a:xfrm>
            <a:off x="1043608" y="1412775"/>
            <a:ext cx="7704856" cy="2520281"/>
          </a:xfrm>
        </p:spPr>
        <p:txBody>
          <a:bodyPr anchor="t" anchorCtr="0"/>
          <a:lstStyle/>
          <a:p>
            <a:pPr marL="285750" indent="-285750">
              <a:buFont typeface="Arial" panose="020B0604020202020204" pitchFamily="34" charset="0"/>
              <a:buChar char="•"/>
            </a:pPr>
            <a:r>
              <a:rPr lang="en-GB" sz="1600" dirty="0" smtClean="0">
                <a:solidFill>
                  <a:schemeClr val="tx1"/>
                </a:solidFill>
              </a:rPr>
              <a:t>Gather </a:t>
            </a:r>
            <a:r>
              <a:rPr lang="en-GB" sz="1600" dirty="0">
                <a:solidFill>
                  <a:schemeClr val="tx1"/>
                </a:solidFill>
              </a:rPr>
              <a:t>information on primary reasons for earthquake </a:t>
            </a:r>
            <a:r>
              <a:rPr lang="en-GB" sz="1600" dirty="0" smtClean="0">
                <a:solidFill>
                  <a:schemeClr val="tx1"/>
                </a:solidFill>
              </a:rPr>
              <a:t>damage</a:t>
            </a: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Survey </a:t>
            </a:r>
            <a:r>
              <a:rPr lang="en-GB" sz="1600" dirty="0">
                <a:solidFill>
                  <a:schemeClr val="tx1"/>
                </a:solidFill>
              </a:rPr>
              <a:t>levels of damage to different building typologies in the affected </a:t>
            </a:r>
            <a:r>
              <a:rPr lang="en-GB" sz="1600" dirty="0" smtClean="0">
                <a:solidFill>
                  <a:schemeClr val="tx1"/>
                </a:solidFill>
              </a:rPr>
              <a:t>areas</a:t>
            </a:r>
            <a:endParaRPr lang="en-GB" sz="1600" dirty="0">
              <a:solidFill>
                <a:schemeClr val="tx1"/>
              </a:solidFill>
            </a:endParaRPr>
          </a:p>
          <a:p>
            <a:pPr marL="285750" indent="-285750">
              <a:buFont typeface="Arial" panose="020B0604020202020204" pitchFamily="34" charset="0"/>
              <a:buChar char="•"/>
            </a:pPr>
            <a:endParaRPr lang="en-GB" sz="1600" dirty="0" smtClean="0">
              <a:solidFill>
                <a:schemeClr val="tx1"/>
              </a:solidFill>
            </a:endParaRPr>
          </a:p>
          <a:p>
            <a:pPr marL="285750" indent="-285750">
              <a:buFont typeface="Arial" panose="020B0604020202020204" pitchFamily="34" charset="0"/>
              <a:buChar char="•"/>
            </a:pPr>
            <a:r>
              <a:rPr lang="en-GB" sz="1600" dirty="0" smtClean="0">
                <a:solidFill>
                  <a:schemeClr val="tx1"/>
                </a:solidFill>
              </a:rPr>
              <a:t>Initial </a:t>
            </a:r>
            <a:r>
              <a:rPr lang="en-GB" sz="1600" dirty="0">
                <a:solidFill>
                  <a:schemeClr val="tx1"/>
                </a:solidFill>
              </a:rPr>
              <a:t>reconnaissance </a:t>
            </a:r>
            <a:r>
              <a:rPr lang="en-GB" sz="1600" dirty="0" smtClean="0">
                <a:solidFill>
                  <a:schemeClr val="tx1"/>
                </a:solidFill>
              </a:rPr>
              <a:t>walk-around</a:t>
            </a: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RAPID &amp; DETAILED visual survey</a:t>
            </a: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Arup’s </a:t>
            </a:r>
            <a:r>
              <a:rPr lang="en-GB" sz="1600" dirty="0" err="1">
                <a:solidFill>
                  <a:schemeClr val="tx1"/>
                </a:solidFill>
              </a:rPr>
              <a:t>REDi</a:t>
            </a:r>
            <a:r>
              <a:rPr lang="en-GB" sz="1600" dirty="0">
                <a:solidFill>
                  <a:schemeClr val="tx1"/>
                </a:solidFill>
              </a:rPr>
              <a:t> rating </a:t>
            </a:r>
            <a:r>
              <a:rPr lang="en-GB" sz="1600" dirty="0" smtClean="0">
                <a:solidFill>
                  <a:schemeClr val="tx1"/>
                </a:solidFill>
              </a:rPr>
              <a:t>system and </a:t>
            </a:r>
            <a:r>
              <a:rPr lang="en-GB" sz="1600" dirty="0">
                <a:solidFill>
                  <a:schemeClr val="tx1"/>
                </a:solidFill>
              </a:rPr>
              <a:t>GEM’s inventory capture </a:t>
            </a:r>
            <a:r>
              <a:rPr lang="en-GB" sz="1600" dirty="0" smtClean="0">
                <a:solidFill>
                  <a:schemeClr val="tx1"/>
                </a:solidFill>
              </a:rPr>
              <a:t>tool</a:t>
            </a:r>
            <a:endParaRPr lang="en-GB" sz="1600" dirty="0">
              <a:solidFill>
                <a:schemeClr val="tx1"/>
              </a:solidFill>
            </a:endParaRPr>
          </a:p>
          <a:p>
            <a:pPr marL="285750" indent="-285750">
              <a:buFont typeface="Arial" panose="020B0604020202020204" pitchFamily="34" charset="0"/>
              <a:buChar char="•"/>
            </a:pPr>
            <a:endParaRPr lang="en-GB" sz="1600" dirty="0">
              <a:solidFill>
                <a:schemeClr val="tx1"/>
              </a:solidFill>
            </a:endParaRPr>
          </a:p>
        </p:txBody>
      </p:sp>
      <p:pic>
        <p:nvPicPr>
          <p:cNvPr id="13" name="Content Placeholder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28" y="3438942"/>
            <a:ext cx="4694630" cy="2628000"/>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0072" y="3438942"/>
            <a:ext cx="3504000" cy="2628000"/>
          </a:xfrm>
          <a:prstGeom prst="rect">
            <a:avLst/>
          </a:prstGeom>
        </p:spPr>
      </p:pic>
    </p:spTree>
    <p:extLst>
      <p:ext uri="{BB962C8B-B14F-4D97-AF65-F5344CB8AC3E}">
        <p14:creationId xmlns:p14="http://schemas.microsoft.com/office/powerpoint/2010/main" val="40046617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Building Stock</a:t>
            </a:r>
            <a:endParaRPr lang="en-GB" sz="3200" b="0" cap="none" dirty="0">
              <a:solidFill>
                <a:schemeClr val="tx1"/>
              </a:solidFill>
            </a:endParaRPr>
          </a:p>
        </p:txBody>
      </p:sp>
      <p:sp>
        <p:nvSpPr>
          <p:cNvPr id="16" name="Text Placeholder 2"/>
          <p:cNvSpPr>
            <a:spLocks noGrp="1"/>
          </p:cNvSpPr>
          <p:nvPr>
            <p:ph type="body" idx="1"/>
          </p:nvPr>
        </p:nvSpPr>
        <p:spPr>
          <a:xfrm>
            <a:off x="1043608" y="1412775"/>
            <a:ext cx="7704856" cy="1728193"/>
          </a:xfrm>
        </p:spPr>
        <p:txBody>
          <a:bodyPr anchor="t" anchorCtr="0"/>
          <a:lstStyle/>
          <a:p>
            <a:pPr marL="285750" indent="-285750">
              <a:buFont typeface="Arial" panose="020B0604020202020204" pitchFamily="34" charset="0"/>
              <a:buChar char="•"/>
            </a:pPr>
            <a:r>
              <a:rPr lang="en-GB" sz="1600" dirty="0" smtClean="0">
                <a:solidFill>
                  <a:schemeClr val="tx1"/>
                </a:solidFill>
              </a:rPr>
              <a:t>Concrete buildings</a:t>
            </a: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Timber </a:t>
            </a:r>
            <a:r>
              <a:rPr lang="en-GB" sz="1600" dirty="0" smtClean="0">
                <a:solidFill>
                  <a:schemeClr val="tx1"/>
                </a:solidFill>
              </a:rPr>
              <a:t>buildings</a:t>
            </a:r>
            <a:endParaRPr lang="en-GB" sz="1600" dirty="0">
              <a:solidFill>
                <a:schemeClr val="tx1"/>
              </a:solidFill>
            </a:endParaRPr>
          </a:p>
          <a:p>
            <a:pPr marL="285750" indent="-285750">
              <a:buFont typeface="Arial" panose="020B0604020202020204" pitchFamily="34" charset="0"/>
              <a:buChar char="•"/>
            </a:pPr>
            <a:r>
              <a:rPr lang="en-GB" sz="1600" i="1" dirty="0" err="1" smtClean="0">
                <a:solidFill>
                  <a:schemeClr val="tx1"/>
                </a:solidFill>
              </a:rPr>
              <a:t>Quincha</a:t>
            </a:r>
            <a:r>
              <a:rPr lang="en-GB" sz="1600" dirty="0" smtClean="0">
                <a:solidFill>
                  <a:schemeClr val="tx1"/>
                </a:solidFill>
              </a:rPr>
              <a:t> / </a:t>
            </a:r>
            <a:r>
              <a:rPr lang="en-GB" sz="1600" i="1" dirty="0" err="1" smtClean="0">
                <a:solidFill>
                  <a:schemeClr val="tx1"/>
                </a:solidFill>
              </a:rPr>
              <a:t>Bahareque</a:t>
            </a:r>
            <a:endParaRPr lang="en-GB" sz="1600" i="1" dirty="0">
              <a:solidFill>
                <a:schemeClr val="tx1"/>
              </a:solidFill>
            </a:endParaRPr>
          </a:p>
          <a:p>
            <a:pPr marL="285750" indent="-285750">
              <a:buFont typeface="Arial" panose="020B0604020202020204" pitchFamily="34" charset="0"/>
              <a:buChar char="•"/>
            </a:pPr>
            <a:r>
              <a:rPr lang="en-GB" sz="1600" dirty="0">
                <a:solidFill>
                  <a:schemeClr val="tx1"/>
                </a:solidFill>
              </a:rPr>
              <a:t>Others: Steel, </a:t>
            </a:r>
            <a:r>
              <a:rPr lang="en-GB" sz="1600" dirty="0" smtClean="0">
                <a:solidFill>
                  <a:schemeClr val="tx1"/>
                </a:solidFill>
              </a:rPr>
              <a:t>Mixed Concrete / Timber / Steel</a:t>
            </a: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Rural </a:t>
            </a:r>
            <a:r>
              <a:rPr lang="en-GB" sz="1600" dirty="0" smtClean="0">
                <a:solidFill>
                  <a:schemeClr val="tx1"/>
                </a:solidFill>
              </a:rPr>
              <a:t>housing</a:t>
            </a:r>
            <a:endParaRPr lang="en-GB" sz="1600" dirty="0">
              <a:solidFill>
                <a:schemeClr val="tx1"/>
              </a:solidFill>
            </a:endParaRPr>
          </a:p>
          <a:p>
            <a:pPr marL="285750" indent="-285750">
              <a:buFont typeface="Arial" panose="020B0604020202020204" pitchFamily="34" charset="0"/>
              <a:buChar char="•"/>
            </a:pPr>
            <a:endParaRPr lang="en-GB" sz="1600" dirty="0">
              <a:solidFill>
                <a:schemeClr val="tx1"/>
              </a:solidFill>
            </a:endParaRPr>
          </a:p>
        </p:txBody>
      </p:sp>
      <p:pic>
        <p:nvPicPr>
          <p:cNvPr id="9" name="Content Placeholder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3068960"/>
            <a:ext cx="3984000" cy="298800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44" y="3068960"/>
            <a:ext cx="3984000" cy="2988000"/>
          </a:xfrm>
          <a:prstGeom prst="rect">
            <a:avLst/>
          </a:prstGeom>
        </p:spPr>
      </p:pic>
    </p:spTree>
    <p:extLst>
      <p:ext uri="{BB962C8B-B14F-4D97-AF65-F5344CB8AC3E}">
        <p14:creationId xmlns:p14="http://schemas.microsoft.com/office/powerpoint/2010/main" val="1543140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Concrete Buildings</a:t>
            </a:r>
            <a:endParaRPr lang="en-GB" sz="3200" b="0" cap="none" dirty="0">
              <a:solidFill>
                <a:schemeClr val="tx1"/>
              </a:solidFill>
            </a:endParaRPr>
          </a:p>
        </p:txBody>
      </p:sp>
      <p:sp>
        <p:nvSpPr>
          <p:cNvPr id="16" name="Text Placeholder 2"/>
          <p:cNvSpPr>
            <a:spLocks noGrp="1"/>
          </p:cNvSpPr>
          <p:nvPr>
            <p:ph type="body" idx="1"/>
          </p:nvPr>
        </p:nvSpPr>
        <p:spPr>
          <a:xfrm>
            <a:off x="1043608" y="1412775"/>
            <a:ext cx="3386192" cy="648073"/>
          </a:xfrm>
        </p:spPr>
        <p:txBody>
          <a:bodyPr anchor="t" anchorCtr="0"/>
          <a:lstStyle/>
          <a:p>
            <a:r>
              <a:rPr lang="en-GB" sz="1600" dirty="0">
                <a:solidFill>
                  <a:schemeClr val="tx1"/>
                </a:solidFill>
              </a:rPr>
              <a:t>Reinforced Concrete Frames with Unreinforced Masonry Infill </a:t>
            </a:r>
            <a:r>
              <a:rPr lang="en-GB" sz="1600" dirty="0" smtClean="0">
                <a:solidFill>
                  <a:schemeClr val="tx1"/>
                </a:solidFill>
              </a:rPr>
              <a:t>Walls</a:t>
            </a:r>
            <a:endParaRPr lang="en-GB" sz="1600" dirty="0">
              <a:solidFill>
                <a:schemeClr val="tx1"/>
              </a:solidFill>
            </a:endParaRPr>
          </a:p>
        </p:txBody>
      </p:sp>
      <p:pic>
        <p:nvPicPr>
          <p:cNvPr id="12"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6096" y="1448080"/>
            <a:ext cx="3446140" cy="4594853"/>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525" y="2204864"/>
            <a:ext cx="4903407" cy="3677555"/>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1015" y="4008695"/>
            <a:ext cx="2826060" cy="2119545"/>
          </a:xfrm>
          <a:prstGeom prst="rect">
            <a:avLst/>
          </a:prstGeom>
          <a:ln w="12700">
            <a:noFill/>
          </a:ln>
        </p:spPr>
      </p:pic>
    </p:spTree>
    <p:extLst>
      <p:ext uri="{BB962C8B-B14F-4D97-AF65-F5344CB8AC3E}">
        <p14:creationId xmlns:p14="http://schemas.microsoft.com/office/powerpoint/2010/main" val="2891542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Timber Buildings</a:t>
            </a:r>
            <a:endParaRPr lang="en-GB" sz="3200" b="0" cap="none" dirty="0">
              <a:solidFill>
                <a:schemeClr val="tx1"/>
              </a:solidFill>
            </a:endParaRPr>
          </a:p>
        </p:txBody>
      </p:sp>
      <p:sp>
        <p:nvSpPr>
          <p:cNvPr id="16" name="Text Placeholder 2"/>
          <p:cNvSpPr>
            <a:spLocks noGrp="1"/>
          </p:cNvSpPr>
          <p:nvPr>
            <p:ph type="body" idx="1"/>
          </p:nvPr>
        </p:nvSpPr>
        <p:spPr>
          <a:xfrm>
            <a:off x="611560" y="1916831"/>
            <a:ext cx="2736304" cy="1440161"/>
          </a:xfrm>
        </p:spPr>
        <p:txBody>
          <a:bodyPr anchor="t" anchorCtr="0"/>
          <a:lstStyle/>
          <a:p>
            <a:pPr marL="285750" indent="-285750">
              <a:buFont typeface="Arial" panose="020B0604020202020204" pitchFamily="34" charset="0"/>
              <a:buChar char="•"/>
            </a:pPr>
            <a:r>
              <a:rPr lang="en-GB" sz="1600" dirty="0" smtClean="0">
                <a:solidFill>
                  <a:schemeClr val="tx1"/>
                </a:solidFill>
              </a:rPr>
              <a:t>Timber </a:t>
            </a:r>
            <a:r>
              <a:rPr lang="en-GB" sz="1600" dirty="0">
                <a:solidFill>
                  <a:schemeClr val="tx1"/>
                </a:solidFill>
              </a:rPr>
              <a:t>Frames with and without Unreinforced Masonry Infill Walls</a:t>
            </a:r>
          </a:p>
          <a:p>
            <a:pPr marL="285750" indent="-285750">
              <a:buFont typeface="Arial" panose="020B0604020202020204" pitchFamily="34" charset="0"/>
              <a:buChar char="•"/>
            </a:pPr>
            <a:r>
              <a:rPr lang="en-GB" sz="1600" i="1" dirty="0" err="1" smtClean="0">
                <a:solidFill>
                  <a:schemeClr val="tx1"/>
                </a:solidFill>
              </a:rPr>
              <a:t>Quincha</a:t>
            </a:r>
            <a:r>
              <a:rPr lang="en-GB" sz="1600" dirty="0" smtClean="0">
                <a:solidFill>
                  <a:schemeClr val="tx1"/>
                </a:solidFill>
              </a:rPr>
              <a:t> / </a:t>
            </a:r>
            <a:r>
              <a:rPr lang="en-GB" sz="1600" i="1" dirty="0" err="1" smtClean="0">
                <a:solidFill>
                  <a:schemeClr val="tx1"/>
                </a:solidFill>
              </a:rPr>
              <a:t>Bahareque</a:t>
            </a:r>
            <a:endParaRPr lang="en-GB" sz="1600" i="1" dirty="0">
              <a:solidFill>
                <a:schemeClr val="tx1"/>
              </a:solidFill>
            </a:endParaRPr>
          </a:p>
        </p:txBody>
      </p:sp>
      <p:pic>
        <p:nvPicPr>
          <p:cNvPr id="8" name="Content Placeholder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1632" y="1571604"/>
            <a:ext cx="3086100" cy="41148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268" y="3933056"/>
            <a:ext cx="3005572" cy="2254179"/>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9952" y="1571604"/>
            <a:ext cx="1713663" cy="2284884"/>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3848" y="3933056"/>
            <a:ext cx="3005572" cy="2254179"/>
          </a:xfrm>
          <a:prstGeom prst="rect">
            <a:avLst/>
          </a:prstGeom>
        </p:spPr>
      </p:pic>
    </p:spTree>
    <p:extLst>
      <p:ext uri="{BB962C8B-B14F-4D97-AF65-F5344CB8AC3E}">
        <p14:creationId xmlns:p14="http://schemas.microsoft.com/office/powerpoint/2010/main" val="30503283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Other</a:t>
            </a:r>
            <a:endParaRPr lang="en-GB" sz="3200" b="0" cap="none" dirty="0">
              <a:solidFill>
                <a:schemeClr val="tx1"/>
              </a:solidFill>
            </a:endParaRPr>
          </a:p>
        </p:txBody>
      </p:sp>
      <p:sp>
        <p:nvSpPr>
          <p:cNvPr id="16" name="Text Placeholder 2"/>
          <p:cNvSpPr>
            <a:spLocks noGrp="1"/>
          </p:cNvSpPr>
          <p:nvPr>
            <p:ph type="body" idx="1"/>
          </p:nvPr>
        </p:nvSpPr>
        <p:spPr>
          <a:xfrm>
            <a:off x="611560" y="1412777"/>
            <a:ext cx="4608512" cy="720080"/>
          </a:xfrm>
        </p:spPr>
        <p:txBody>
          <a:bodyPr anchor="t" anchorCtr="0"/>
          <a:lstStyle/>
          <a:p>
            <a:pPr marL="285750" indent="-285750">
              <a:buFont typeface="Arial" panose="020B0604020202020204" pitchFamily="34" charset="0"/>
              <a:buChar char="•"/>
            </a:pPr>
            <a:r>
              <a:rPr lang="en-GB" sz="1600" dirty="0">
                <a:solidFill>
                  <a:schemeClr val="tx1"/>
                </a:solidFill>
              </a:rPr>
              <a:t>Steel, Unreinforced Masonry, Bamboo, M</a:t>
            </a:r>
            <a:r>
              <a:rPr lang="en-GB" sz="1600" dirty="0" smtClean="0">
                <a:solidFill>
                  <a:schemeClr val="tx1"/>
                </a:solidFill>
              </a:rPr>
              <a:t>ixed</a:t>
            </a: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NB: No Adobe </a:t>
            </a:r>
            <a:r>
              <a:rPr lang="en-GB" sz="1600" dirty="0" smtClean="0">
                <a:solidFill>
                  <a:schemeClr val="tx1"/>
                </a:solidFill>
              </a:rPr>
              <a:t>observed</a:t>
            </a:r>
            <a:endParaRPr lang="en-GB" sz="1600" dirty="0">
              <a:solidFill>
                <a:schemeClr val="tx1"/>
              </a:solidFill>
            </a:endParaRPr>
          </a:p>
        </p:txBody>
      </p:sp>
      <p:pic>
        <p:nvPicPr>
          <p:cNvPr id="12"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7000" y="1209816"/>
            <a:ext cx="3276000" cy="2457000"/>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7000" y="3780312"/>
            <a:ext cx="3276000" cy="245700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090" y="2226880"/>
            <a:ext cx="5328592" cy="3996444"/>
          </a:xfrm>
          <a:prstGeom prst="rect">
            <a:avLst/>
          </a:prstGeom>
        </p:spPr>
      </p:pic>
    </p:spTree>
    <p:extLst>
      <p:ext uri="{BB962C8B-B14F-4D97-AF65-F5344CB8AC3E}">
        <p14:creationId xmlns:p14="http://schemas.microsoft.com/office/powerpoint/2010/main" val="40048848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Rural Housing</a:t>
            </a:r>
            <a:endParaRPr lang="en-GB" sz="3200" b="0" cap="none" dirty="0">
              <a:solidFill>
                <a:schemeClr val="tx1"/>
              </a:solidFill>
            </a:endParaRPr>
          </a:p>
        </p:txBody>
      </p:sp>
      <p:sp>
        <p:nvSpPr>
          <p:cNvPr id="16" name="Text Placeholder 2"/>
          <p:cNvSpPr>
            <a:spLocks noGrp="1"/>
          </p:cNvSpPr>
          <p:nvPr>
            <p:ph type="body" idx="1"/>
          </p:nvPr>
        </p:nvSpPr>
        <p:spPr>
          <a:xfrm>
            <a:off x="611560" y="1700809"/>
            <a:ext cx="7848872" cy="504055"/>
          </a:xfrm>
        </p:spPr>
        <p:txBody>
          <a:bodyPr anchor="t" anchorCtr="0"/>
          <a:lstStyle/>
          <a:p>
            <a:pPr marL="285750" indent="-285750">
              <a:buFont typeface="Arial" panose="020B0604020202020204" pitchFamily="34" charset="0"/>
              <a:buChar char="•"/>
            </a:pPr>
            <a:r>
              <a:rPr lang="en-GB" sz="1600" dirty="0">
                <a:solidFill>
                  <a:schemeClr val="tx1"/>
                </a:solidFill>
              </a:rPr>
              <a:t>Non-engineered systems of various materials (i.e. </a:t>
            </a:r>
            <a:r>
              <a:rPr lang="en-GB" sz="1600" dirty="0" smtClean="0">
                <a:solidFill>
                  <a:schemeClr val="tx1"/>
                </a:solidFill>
              </a:rPr>
              <a:t>Timber</a:t>
            </a:r>
            <a:r>
              <a:rPr lang="en-GB" sz="1600" dirty="0">
                <a:solidFill>
                  <a:schemeClr val="tx1"/>
                </a:solidFill>
              </a:rPr>
              <a:t>, </a:t>
            </a:r>
            <a:r>
              <a:rPr lang="en-GB" sz="1600" dirty="0" smtClean="0">
                <a:solidFill>
                  <a:schemeClr val="tx1"/>
                </a:solidFill>
              </a:rPr>
              <a:t>Bamboo</a:t>
            </a:r>
            <a:r>
              <a:rPr lang="en-GB" sz="1600" dirty="0">
                <a:solidFill>
                  <a:schemeClr val="tx1"/>
                </a:solidFill>
              </a:rPr>
              <a:t>, RC, </a:t>
            </a:r>
            <a:r>
              <a:rPr lang="en-GB" sz="1600" dirty="0" smtClean="0">
                <a:solidFill>
                  <a:schemeClr val="tx1"/>
                </a:solidFill>
              </a:rPr>
              <a:t>Masonry</a:t>
            </a:r>
            <a:r>
              <a:rPr lang="en-GB" sz="1600" dirty="0">
                <a:solidFill>
                  <a:schemeClr val="tx1"/>
                </a:solidFill>
              </a:rPr>
              <a: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480" y="2348880"/>
            <a:ext cx="4320000" cy="3240000"/>
          </a:xfrm>
          <a:prstGeom prst="rect">
            <a:avLst/>
          </a:prstGeom>
        </p:spPr>
      </p:pic>
      <p:pic>
        <p:nvPicPr>
          <p:cNvPr id="9" name="Content Placeholder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2348880"/>
            <a:ext cx="4320000" cy="3240000"/>
          </a:xfrm>
          <a:prstGeom prst="rect">
            <a:avLst/>
          </a:prstGeom>
        </p:spPr>
      </p:pic>
    </p:spTree>
    <p:extLst>
      <p:ext uri="{BB962C8B-B14F-4D97-AF65-F5344CB8AC3E}">
        <p14:creationId xmlns:p14="http://schemas.microsoft.com/office/powerpoint/2010/main" val="15527591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Observed Damages</a:t>
            </a:r>
            <a:endParaRPr lang="en-GB" sz="3200" kern="0" dirty="0">
              <a:solidFill>
                <a:schemeClr val="tx1"/>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5968" y="1628800"/>
            <a:ext cx="5760000" cy="4319999"/>
          </a:xfrm>
          <a:prstGeom prst="rect">
            <a:avLst/>
          </a:prstGeom>
        </p:spPr>
      </p:pic>
      <p:sp>
        <p:nvSpPr>
          <p:cNvPr id="9" name="Text Placeholder 2"/>
          <p:cNvSpPr txBox="1">
            <a:spLocks/>
          </p:cNvSpPr>
          <p:nvPr/>
        </p:nvSpPr>
        <p:spPr bwMode="auto">
          <a:xfrm>
            <a:off x="179512" y="1700809"/>
            <a:ext cx="2232248" cy="15121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000">
                <a:solidFill>
                  <a:schemeClr val="folHlink"/>
                </a:solidFill>
                <a:latin typeface="+mn-lt"/>
              </a:defRPr>
            </a:lvl2pPr>
            <a:lvl3pPr marL="1143000" indent="-228600" algn="l" rtl="0" eaLnBrk="0" fontAlgn="base" hangingPunct="0">
              <a:spcBef>
                <a:spcPct val="20000"/>
              </a:spcBef>
              <a:spcAft>
                <a:spcPct val="0"/>
              </a:spcAft>
              <a:buChar char="•"/>
              <a:defRPr sz="2000">
                <a:solidFill>
                  <a:schemeClr val="folHlink"/>
                </a:solidFill>
                <a:latin typeface="+mn-lt"/>
              </a:defRPr>
            </a:lvl3pPr>
            <a:lvl4pPr marL="1600200" indent="-228600" algn="l" rtl="0" eaLnBrk="0" fontAlgn="base" hangingPunct="0">
              <a:spcBef>
                <a:spcPct val="20000"/>
              </a:spcBef>
              <a:spcAft>
                <a:spcPct val="0"/>
              </a:spcAft>
              <a:buChar char="–"/>
              <a:defRPr sz="1800">
                <a:solidFill>
                  <a:schemeClr val="folHlink"/>
                </a:solidFill>
                <a:latin typeface="+mn-lt"/>
              </a:defRPr>
            </a:lvl4pPr>
            <a:lvl5pPr marL="2057400" indent="-228600" algn="l" rtl="0" eaLnBrk="0" fontAlgn="base" hangingPunct="0">
              <a:spcBef>
                <a:spcPct val="20000"/>
              </a:spcBef>
              <a:spcAft>
                <a:spcPct val="0"/>
              </a:spcAft>
              <a:buChar char="»"/>
              <a:defRPr sz="1800">
                <a:solidFill>
                  <a:schemeClr val="folHlink"/>
                </a:solidFill>
                <a:latin typeface="+mn-lt"/>
              </a:defRPr>
            </a:lvl5pPr>
            <a:lvl6pPr marL="2514600" indent="-228600" algn="l" rtl="0" eaLnBrk="0" fontAlgn="base" hangingPunct="0">
              <a:spcBef>
                <a:spcPct val="20000"/>
              </a:spcBef>
              <a:spcAft>
                <a:spcPct val="0"/>
              </a:spcAft>
              <a:buChar char="»"/>
              <a:defRPr sz="1800">
                <a:solidFill>
                  <a:schemeClr val="folHlink"/>
                </a:solidFill>
                <a:latin typeface="+mn-lt"/>
              </a:defRPr>
            </a:lvl6pPr>
            <a:lvl7pPr marL="2971800" indent="-228600" algn="l" rtl="0" eaLnBrk="0" fontAlgn="base" hangingPunct="0">
              <a:spcBef>
                <a:spcPct val="20000"/>
              </a:spcBef>
              <a:spcAft>
                <a:spcPct val="0"/>
              </a:spcAft>
              <a:buChar char="»"/>
              <a:defRPr sz="1800">
                <a:solidFill>
                  <a:schemeClr val="folHlink"/>
                </a:solidFill>
                <a:latin typeface="+mn-lt"/>
              </a:defRPr>
            </a:lvl7pPr>
            <a:lvl8pPr marL="3429000" indent="-228600" algn="l" rtl="0" eaLnBrk="0" fontAlgn="base" hangingPunct="0">
              <a:spcBef>
                <a:spcPct val="20000"/>
              </a:spcBef>
              <a:spcAft>
                <a:spcPct val="0"/>
              </a:spcAft>
              <a:buChar char="»"/>
              <a:defRPr sz="1800">
                <a:solidFill>
                  <a:schemeClr val="folHlink"/>
                </a:solidFill>
                <a:latin typeface="+mn-lt"/>
              </a:defRPr>
            </a:lvl8pPr>
            <a:lvl9pPr marL="3886200" indent="-228600" algn="l" rtl="0" eaLnBrk="0" fontAlgn="base" hangingPunct="0">
              <a:spcBef>
                <a:spcPct val="20000"/>
              </a:spcBef>
              <a:spcAft>
                <a:spcPct val="0"/>
              </a:spcAft>
              <a:buChar char="»"/>
              <a:defRPr sz="1800">
                <a:solidFill>
                  <a:schemeClr val="folHlink"/>
                </a:solidFill>
                <a:latin typeface="+mn-lt"/>
              </a:defRPr>
            </a:lvl9pPr>
          </a:lstStyle>
          <a:p>
            <a:pPr marL="285750" indent="-285750">
              <a:buFont typeface="Arial" panose="020B0604020202020204" pitchFamily="34" charset="0"/>
              <a:buChar char="•"/>
            </a:pPr>
            <a:r>
              <a:rPr lang="en-GB" sz="1600" kern="0" dirty="0" smtClean="0">
                <a:solidFill>
                  <a:schemeClr val="tx1"/>
                </a:solidFill>
              </a:rPr>
              <a:t>Concrete Buildings</a:t>
            </a:r>
          </a:p>
          <a:p>
            <a:pPr marL="285750" indent="-285750">
              <a:buFont typeface="Arial" panose="020B0604020202020204" pitchFamily="34" charset="0"/>
              <a:buChar char="•"/>
            </a:pPr>
            <a:r>
              <a:rPr lang="en-GB" sz="1600" kern="0" dirty="0" smtClean="0">
                <a:solidFill>
                  <a:schemeClr val="tx1"/>
                </a:solidFill>
              </a:rPr>
              <a:t>Timber Buildings</a:t>
            </a:r>
            <a:endParaRPr lang="en-GB" sz="1600" kern="0" dirty="0">
              <a:solidFill>
                <a:schemeClr val="tx1"/>
              </a:solidFill>
            </a:endParaRPr>
          </a:p>
        </p:txBody>
      </p:sp>
    </p:spTree>
    <p:extLst>
      <p:ext uri="{BB962C8B-B14F-4D97-AF65-F5344CB8AC3E}">
        <p14:creationId xmlns:p14="http://schemas.microsoft.com/office/powerpoint/2010/main" val="8766250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Concrete Buildings</a:t>
            </a:r>
            <a:endParaRPr lang="en-GB" sz="3200" kern="0" dirty="0">
              <a:solidFill>
                <a:schemeClr val="tx1"/>
              </a:solidFill>
            </a:endParaRPr>
          </a:p>
        </p:txBody>
      </p:sp>
      <p:pic>
        <p:nvPicPr>
          <p:cNvPr id="6"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2000" y="1628800"/>
            <a:ext cx="5760000" cy="431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7610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Poor RC Frame Construction</a:t>
            </a:r>
            <a:endParaRPr lang="en-GB" sz="3200" kern="0" dirty="0">
              <a:solidFill>
                <a:schemeClr val="tx1"/>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768" y="1629280"/>
            <a:ext cx="5760000" cy="4320000"/>
          </a:xfrm>
          <a:prstGeom prst="rect">
            <a:avLst/>
          </a:prstGeom>
        </p:spPr>
      </p:pic>
    </p:spTree>
    <p:extLst>
      <p:ext uri="{BB962C8B-B14F-4D97-AF65-F5344CB8AC3E}">
        <p14:creationId xmlns:p14="http://schemas.microsoft.com/office/powerpoint/2010/main" val="9177383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899592" y="1844824"/>
            <a:ext cx="3744415" cy="3744416"/>
          </a:xfrm>
        </p:spPr>
        <p:txBody>
          <a:bodyPr/>
          <a:lstStyle/>
          <a:p>
            <a:r>
              <a:rPr lang="en-GB" dirty="0" smtClean="0">
                <a:solidFill>
                  <a:schemeClr val="tx1"/>
                </a:solidFill>
              </a:rPr>
              <a:t>FIRST PUBLICATION FOR WCEE16 AVAILABLE SINCE </a:t>
            </a:r>
            <a:r>
              <a:rPr lang="en-GB" b="1" dirty="0" smtClean="0">
                <a:solidFill>
                  <a:schemeClr val="tx1"/>
                </a:solidFill>
              </a:rPr>
              <a:t>JUNE 15 2016</a:t>
            </a:r>
          </a:p>
          <a:p>
            <a:endParaRPr lang="en-GB" b="1" dirty="0" smtClean="0">
              <a:solidFill>
                <a:schemeClr val="tx1"/>
              </a:solidFill>
            </a:endParaRPr>
          </a:p>
          <a:p>
            <a:pPr marL="285750" indent="-285750">
              <a:buFont typeface="Arial" panose="020B0604020202020204" pitchFamily="34" charset="0"/>
              <a:buChar char="•"/>
            </a:pPr>
            <a:r>
              <a:rPr lang="en-GB" sz="1600" dirty="0" smtClean="0">
                <a:solidFill>
                  <a:schemeClr val="tx1"/>
                </a:solidFill>
              </a:rPr>
              <a:t>7 days after returning from the field</a:t>
            </a:r>
          </a:p>
          <a:p>
            <a:pPr marL="285750" indent="-285750">
              <a:buFont typeface="Arial" panose="020B0604020202020204" pitchFamily="34" charset="0"/>
              <a:buChar char="•"/>
            </a:pPr>
            <a:r>
              <a:rPr lang="en-GB" sz="1600" dirty="0" smtClean="0">
                <a:solidFill>
                  <a:schemeClr val="tx1"/>
                </a:solidFill>
              </a:rPr>
              <a:t>Shared with local authorities</a:t>
            </a:r>
          </a:p>
          <a:p>
            <a:pPr marL="285750" indent="-285750">
              <a:buFont typeface="Arial" panose="020B0604020202020204" pitchFamily="34" charset="0"/>
              <a:buChar char="•"/>
            </a:pPr>
            <a:r>
              <a:rPr lang="en-GB" sz="1600" dirty="0" smtClean="0">
                <a:solidFill>
                  <a:schemeClr val="tx1"/>
                </a:solidFill>
              </a:rPr>
              <a:t>To be presented by Franco &amp; Stone</a:t>
            </a:r>
          </a:p>
          <a:p>
            <a:endParaRPr lang="en-GB" dirty="0">
              <a:solidFill>
                <a:schemeClr val="tx1"/>
              </a:solidFill>
            </a:endParaRPr>
          </a:p>
          <a:p>
            <a:r>
              <a:rPr lang="en-GB" sz="1600" dirty="0" smtClean="0">
                <a:solidFill>
                  <a:schemeClr val="tx1"/>
                </a:solidFill>
              </a:rPr>
              <a:t>Final report expected in October 2016</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20072" y="1484783"/>
            <a:ext cx="3286038" cy="454246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1556792"/>
            <a:ext cx="4176464" cy="92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Publications</a:t>
            </a:r>
            <a:endParaRPr lang="en-GB" sz="3200" b="0" cap="none" dirty="0">
              <a:solidFill>
                <a:schemeClr val="tx1"/>
              </a:solidFill>
            </a:endParaRPr>
          </a:p>
        </p:txBody>
      </p:sp>
    </p:spTree>
    <p:extLst>
      <p:ext uri="{BB962C8B-B14F-4D97-AF65-F5344CB8AC3E}">
        <p14:creationId xmlns:p14="http://schemas.microsoft.com/office/powerpoint/2010/main" val="387545986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Poor Masonry Infill Construction</a:t>
            </a:r>
            <a:endParaRPr lang="en-GB" sz="3200" kern="0" dirty="0">
              <a:solidFill>
                <a:schemeClr val="tx1"/>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768" y="1628800"/>
            <a:ext cx="5760000" cy="4319999"/>
          </a:xfrm>
          <a:prstGeom prst="rect">
            <a:avLst/>
          </a:prstGeom>
        </p:spPr>
      </p:pic>
    </p:spTree>
    <p:extLst>
      <p:ext uri="{BB962C8B-B14F-4D97-AF65-F5344CB8AC3E}">
        <p14:creationId xmlns:p14="http://schemas.microsoft.com/office/powerpoint/2010/main" val="346064865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Poor Masonry Infill Construction</a:t>
            </a:r>
            <a:endParaRPr lang="en-GB" sz="3200" kern="0" dirty="0">
              <a:solidFill>
                <a:schemeClr val="tx1"/>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2000" y="1556792"/>
            <a:ext cx="5760000" cy="4320000"/>
          </a:xfrm>
          <a:prstGeom prst="rect">
            <a:avLst/>
          </a:prstGeom>
        </p:spPr>
      </p:pic>
    </p:spTree>
    <p:extLst>
      <p:ext uri="{BB962C8B-B14F-4D97-AF65-F5344CB8AC3E}">
        <p14:creationId xmlns:p14="http://schemas.microsoft.com/office/powerpoint/2010/main" val="4882451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Poor Shear Design &amp; Detailing</a:t>
            </a:r>
            <a:endParaRPr lang="en-GB" sz="3200" kern="0" dirty="0">
              <a:solidFill>
                <a:schemeClr val="tx1"/>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2104" y="1988840"/>
            <a:ext cx="4320000" cy="324000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42" y="1988840"/>
            <a:ext cx="4320000" cy="3240000"/>
          </a:xfrm>
          <a:prstGeom prst="rect">
            <a:avLst/>
          </a:prstGeom>
        </p:spPr>
      </p:pic>
    </p:spTree>
    <p:extLst>
      <p:ext uri="{BB962C8B-B14F-4D97-AF65-F5344CB8AC3E}">
        <p14:creationId xmlns:p14="http://schemas.microsoft.com/office/powerpoint/2010/main" val="1540810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Weak &amp; Soft Stories</a:t>
            </a:r>
            <a:endParaRPr lang="en-GB" sz="3200" kern="0" dirty="0">
              <a:solidFill>
                <a:schemeClr val="tx1"/>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40847" y="1484784"/>
            <a:ext cx="3462305" cy="4616406"/>
          </a:xfrm>
          <a:prstGeom prst="rect">
            <a:avLst/>
          </a:prstGeom>
        </p:spPr>
      </p:pic>
    </p:spTree>
    <p:extLst>
      <p:ext uri="{BB962C8B-B14F-4D97-AF65-F5344CB8AC3E}">
        <p14:creationId xmlns:p14="http://schemas.microsoft.com/office/powerpoint/2010/main" val="320114505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3688" y="1571625"/>
            <a:ext cx="5760000" cy="4320000"/>
          </a:xfrm>
          <a:prstGeom prst="rect">
            <a:avLst/>
          </a:prstGeom>
        </p:spPr>
      </p:pic>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Short Columns</a:t>
            </a:r>
            <a:endParaRPr lang="en-GB" sz="3200" kern="0" dirty="0">
              <a:solidFill>
                <a:schemeClr val="tx1"/>
              </a:solidFill>
            </a:endParaRPr>
          </a:p>
        </p:txBody>
      </p:sp>
    </p:spTree>
    <p:extLst>
      <p:ext uri="{BB962C8B-B14F-4D97-AF65-F5344CB8AC3E}">
        <p14:creationId xmlns:p14="http://schemas.microsoft.com/office/powerpoint/2010/main" val="1411249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Insufficient Cover</a:t>
            </a:r>
            <a:endParaRPr lang="en-GB" sz="3200" kern="0" dirty="0">
              <a:solidFill>
                <a:schemeClr val="tx1"/>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0032" y="1484783"/>
            <a:ext cx="3240000" cy="43200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1484783"/>
            <a:ext cx="3240000" cy="4319999"/>
          </a:xfrm>
          <a:prstGeom prst="rect">
            <a:avLst/>
          </a:prstGeom>
        </p:spPr>
      </p:pic>
    </p:spTree>
    <p:extLst>
      <p:ext uri="{BB962C8B-B14F-4D97-AF65-F5344CB8AC3E}">
        <p14:creationId xmlns:p14="http://schemas.microsoft.com/office/powerpoint/2010/main" val="29975793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4008" y="1844824"/>
            <a:ext cx="4320000" cy="32400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163" y="1844824"/>
            <a:ext cx="4320000" cy="3240000"/>
          </a:xfrm>
          <a:prstGeom prst="rect">
            <a:avLst/>
          </a:prstGeom>
        </p:spPr>
      </p:pic>
      <p:sp>
        <p:nvSpPr>
          <p:cNvPr id="8"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Inadequate Laps &amp; Corrosion</a:t>
            </a:r>
            <a:endParaRPr lang="en-GB" sz="3200" kern="0" dirty="0">
              <a:solidFill>
                <a:schemeClr val="tx1"/>
              </a:solidFill>
            </a:endParaRPr>
          </a:p>
        </p:txBody>
      </p:sp>
    </p:spTree>
    <p:extLst>
      <p:ext uri="{BB962C8B-B14F-4D97-AF65-F5344CB8AC3E}">
        <p14:creationId xmlns:p14="http://schemas.microsoft.com/office/powerpoint/2010/main" val="29801933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2000" y="1606739"/>
            <a:ext cx="5760000" cy="4320000"/>
          </a:xfrm>
          <a:prstGeom prst="rect">
            <a:avLst/>
          </a:prstGeom>
        </p:spPr>
      </p:pic>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Poor Quality Concrete</a:t>
            </a:r>
            <a:endParaRPr lang="en-GB" sz="3200" kern="0" dirty="0">
              <a:solidFill>
                <a:schemeClr val="tx1"/>
              </a:solidFill>
            </a:endParaRPr>
          </a:p>
        </p:txBody>
      </p:sp>
    </p:spTree>
    <p:extLst>
      <p:ext uri="{BB962C8B-B14F-4D97-AF65-F5344CB8AC3E}">
        <p14:creationId xmlns:p14="http://schemas.microsoft.com/office/powerpoint/2010/main" val="401023025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1680" y="1556792"/>
            <a:ext cx="5760000" cy="4320000"/>
          </a:xfrm>
          <a:prstGeom prst="rect">
            <a:avLst/>
          </a:prstGeom>
        </p:spPr>
      </p:pic>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Pounding</a:t>
            </a:r>
            <a:endParaRPr lang="en-GB" sz="3200" kern="0" dirty="0">
              <a:solidFill>
                <a:schemeClr val="tx1"/>
              </a:solidFill>
            </a:endParaRPr>
          </a:p>
        </p:txBody>
      </p:sp>
    </p:spTree>
    <p:extLst>
      <p:ext uri="{BB962C8B-B14F-4D97-AF65-F5344CB8AC3E}">
        <p14:creationId xmlns:p14="http://schemas.microsoft.com/office/powerpoint/2010/main" val="362916808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Timber/Bamboo Buildings</a:t>
            </a:r>
            <a:endParaRPr lang="en-GB" sz="3200" kern="0" dirty="0">
              <a:solidFill>
                <a:schemeClr val="tx1"/>
              </a:solidFill>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3384" y="1988840"/>
            <a:ext cx="4320000" cy="323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817" y="1987960"/>
            <a:ext cx="432117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1448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9"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9897" y="1513220"/>
            <a:ext cx="757999" cy="907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097" y="2924944"/>
            <a:ext cx="1173599" cy="35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273" y="3645024"/>
            <a:ext cx="1019246" cy="716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Collaborations</a:t>
            </a:r>
            <a:endParaRPr lang="en-GB" sz="3200" b="0" cap="none" dirty="0">
              <a:solidFill>
                <a:schemeClr val="tx1"/>
              </a:solidFill>
            </a:endParaRPr>
          </a:p>
        </p:txBody>
      </p:sp>
      <p:sp>
        <p:nvSpPr>
          <p:cNvPr id="16" name="Text Placeholder 2"/>
          <p:cNvSpPr>
            <a:spLocks noGrp="1"/>
          </p:cNvSpPr>
          <p:nvPr>
            <p:ph type="body" idx="1"/>
          </p:nvPr>
        </p:nvSpPr>
        <p:spPr>
          <a:xfrm>
            <a:off x="2051720" y="1412776"/>
            <a:ext cx="6696744" cy="2592288"/>
          </a:xfrm>
        </p:spPr>
        <p:txBody>
          <a:bodyPr anchor="t" anchorCtr="0"/>
          <a:lstStyle/>
          <a:p>
            <a:pPr marL="285750" indent="-285750">
              <a:buFont typeface="Arial" panose="020B0604020202020204" pitchFamily="34" charset="0"/>
              <a:buChar char="•"/>
            </a:pPr>
            <a:r>
              <a:rPr lang="en-GB" sz="1600" dirty="0" smtClean="0">
                <a:solidFill>
                  <a:schemeClr val="tx1"/>
                </a:solidFill>
              </a:rPr>
              <a:t>Armed Forces of Ecuador</a:t>
            </a:r>
          </a:p>
          <a:p>
            <a:pPr marL="742950" lvl="1" indent="-285750">
              <a:buFont typeface="Arial" panose="020B0604020202020204" pitchFamily="34" charset="0"/>
              <a:buChar char="•"/>
            </a:pPr>
            <a:r>
              <a:rPr lang="en-GB" sz="1400" dirty="0" smtClean="0">
                <a:solidFill>
                  <a:schemeClr val="tx1"/>
                </a:solidFill>
              </a:rPr>
              <a:t>Designated a local lead to support the EEFIT Team (Major Manuel </a:t>
            </a:r>
            <a:r>
              <a:rPr lang="en-GB" sz="1400" dirty="0" err="1" smtClean="0">
                <a:solidFill>
                  <a:schemeClr val="tx1"/>
                </a:solidFill>
              </a:rPr>
              <a:t>Querembas</a:t>
            </a:r>
            <a:r>
              <a:rPr lang="en-GB" sz="1400" dirty="0" smtClean="0">
                <a:solidFill>
                  <a:schemeClr val="tx1"/>
                </a:solidFill>
              </a:rPr>
              <a:t>, director of the Army School of Civil Engineering)</a:t>
            </a:r>
          </a:p>
          <a:p>
            <a:pPr marL="742950" lvl="1" indent="-285750">
              <a:buFont typeface="Arial" panose="020B0604020202020204" pitchFamily="34" charset="0"/>
              <a:buChar char="•"/>
            </a:pPr>
            <a:r>
              <a:rPr lang="en-GB" sz="1400" dirty="0" smtClean="0">
                <a:solidFill>
                  <a:schemeClr val="tx1"/>
                </a:solidFill>
              </a:rPr>
              <a:t>Provided open access to all affected areas</a:t>
            </a:r>
          </a:p>
          <a:p>
            <a:pPr marL="742950" lvl="1" indent="-285750">
              <a:buFont typeface="Arial" panose="020B0604020202020204" pitchFamily="34" charset="0"/>
              <a:buChar char="•"/>
            </a:pPr>
            <a:r>
              <a:rPr lang="en-GB" sz="1400" dirty="0" smtClean="0">
                <a:solidFill>
                  <a:schemeClr val="tx1"/>
                </a:solidFill>
              </a:rPr>
              <a:t>Supported team with a van, a boat, and additional logistics</a:t>
            </a:r>
            <a:endParaRPr lang="en-GB" sz="1400" dirty="0">
              <a:solidFill>
                <a:schemeClr val="tx1"/>
              </a:solidFill>
            </a:endParaRPr>
          </a:p>
          <a:p>
            <a:pPr marL="742950" lvl="1" indent="-285750">
              <a:buFont typeface="Arial" panose="020B0604020202020204" pitchFamily="34" charset="0"/>
              <a:buChar char="•"/>
            </a:pPr>
            <a:endParaRPr lang="en-GB" sz="1600" dirty="0" smtClean="0">
              <a:solidFill>
                <a:schemeClr val="tx1"/>
              </a:solidFill>
            </a:endParaRPr>
          </a:p>
          <a:p>
            <a:pPr marL="285750" indent="-285750">
              <a:buFont typeface="Arial" panose="020B0604020202020204" pitchFamily="34" charset="0"/>
              <a:buChar char="•"/>
            </a:pPr>
            <a:r>
              <a:rPr lang="en-GB" sz="1600" dirty="0" smtClean="0">
                <a:solidFill>
                  <a:schemeClr val="tx1"/>
                </a:solidFill>
              </a:rPr>
              <a:t>Arup</a:t>
            </a:r>
          </a:p>
          <a:p>
            <a:pPr marL="742950" lvl="1" indent="-285750">
              <a:buFont typeface="Arial" panose="020B0604020202020204" pitchFamily="34" charset="0"/>
              <a:buChar char="•"/>
            </a:pPr>
            <a:r>
              <a:rPr lang="en-GB" sz="1400" dirty="0" smtClean="0">
                <a:solidFill>
                  <a:schemeClr val="tx1"/>
                </a:solidFill>
              </a:rPr>
              <a:t>Provided advance local information from their own deployment</a:t>
            </a:r>
            <a:endParaRPr lang="en-GB" sz="1400" dirty="0">
              <a:solidFill>
                <a:schemeClr val="tx1"/>
              </a:solidFill>
            </a:endParaRPr>
          </a:p>
          <a:p>
            <a:pPr marL="742950" lvl="1" indent="-285750">
              <a:buFont typeface="Arial" panose="020B0604020202020204" pitchFamily="34" charset="0"/>
              <a:buChar char="•"/>
            </a:pPr>
            <a:endParaRPr lang="en-GB" sz="1400" dirty="0" smtClean="0">
              <a:solidFill>
                <a:schemeClr val="tx1"/>
              </a:solidFill>
            </a:endParaRPr>
          </a:p>
          <a:p>
            <a:pPr marL="285750" indent="-285750">
              <a:buFont typeface="Arial" panose="020B0604020202020204" pitchFamily="34" charset="0"/>
              <a:buChar char="•"/>
            </a:pPr>
            <a:r>
              <a:rPr lang="en-GB" sz="1600" dirty="0" smtClean="0">
                <a:solidFill>
                  <a:schemeClr val="tx1"/>
                </a:solidFill>
              </a:rPr>
              <a:t>European Commission – Civil Protection Team</a:t>
            </a:r>
          </a:p>
          <a:p>
            <a:pPr marL="742950" lvl="1" indent="-285750">
              <a:buFont typeface="Arial" panose="020B0604020202020204" pitchFamily="34" charset="0"/>
              <a:buChar char="•"/>
            </a:pPr>
            <a:r>
              <a:rPr lang="en-GB" sz="1400" dirty="0">
                <a:solidFill>
                  <a:schemeClr val="tx1"/>
                </a:solidFill>
              </a:rPr>
              <a:t>Provided advance local information from their own </a:t>
            </a:r>
            <a:r>
              <a:rPr lang="en-GB" sz="1400" dirty="0" smtClean="0">
                <a:solidFill>
                  <a:schemeClr val="tx1"/>
                </a:solidFill>
              </a:rPr>
              <a:t>deployment</a:t>
            </a:r>
            <a:endParaRPr lang="en-GB" dirty="0">
              <a:solidFill>
                <a:schemeClr val="tx1"/>
              </a:solidFill>
            </a:endParaRPr>
          </a:p>
        </p:txBody>
      </p:sp>
      <p:pic>
        <p:nvPicPr>
          <p:cNvPr id="17" name="Picture 4" descr="See original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90052" y="5549131"/>
            <a:ext cx="1635267" cy="451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See original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3317" y="5618560"/>
            <a:ext cx="420938" cy="4209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ee original imag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47864" y="5003377"/>
            <a:ext cx="895010" cy="8950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ee original imag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83161" y="5063357"/>
            <a:ext cx="953741" cy="7750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ee original imag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57330" y="5503958"/>
            <a:ext cx="2736304" cy="4290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57330" y="4941168"/>
            <a:ext cx="2402708" cy="44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9552" y="5205493"/>
            <a:ext cx="1693466" cy="384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descr="See original image"/>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289215" y="5085184"/>
            <a:ext cx="757955" cy="53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1287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1776" y="1628800"/>
            <a:ext cx="5424000" cy="40680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647" y="1628800"/>
            <a:ext cx="3051000" cy="4068000"/>
          </a:xfrm>
          <a:prstGeom prst="rect">
            <a:avLst/>
          </a:prstGeom>
        </p:spPr>
      </p:pic>
      <p:sp>
        <p:nvSpPr>
          <p:cNvPr id="8"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Rot &amp; Termite/Beetle Damage</a:t>
            </a:r>
            <a:endParaRPr lang="en-GB" sz="3200" kern="0" dirty="0">
              <a:solidFill>
                <a:schemeClr val="tx1"/>
              </a:solidFill>
            </a:endParaRPr>
          </a:p>
        </p:txBody>
      </p:sp>
    </p:spTree>
    <p:extLst>
      <p:ext uri="{BB962C8B-B14F-4D97-AF65-F5344CB8AC3E}">
        <p14:creationId xmlns:p14="http://schemas.microsoft.com/office/powerpoint/2010/main" val="407726290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2159" y="1475656"/>
            <a:ext cx="3355218" cy="4473624"/>
          </a:xfrm>
          <a:prstGeom prst="rect">
            <a:avLst/>
          </a:prstGeom>
        </p:spPr>
      </p:pic>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Inadequate Connections</a:t>
            </a:r>
            <a:endParaRPr lang="en-GB" sz="3200" kern="0" dirty="0">
              <a:solidFill>
                <a:schemeClr val="tx1"/>
              </a:solidFill>
            </a:endParaRPr>
          </a:p>
        </p:txBody>
      </p:sp>
    </p:spTree>
    <p:extLst>
      <p:ext uri="{BB962C8B-B14F-4D97-AF65-F5344CB8AC3E}">
        <p14:creationId xmlns:p14="http://schemas.microsoft.com/office/powerpoint/2010/main" val="20956354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Case Studies</a:t>
            </a:r>
            <a:endParaRPr lang="en-GB" sz="3200" kern="0" dirty="0">
              <a:solidFill>
                <a:schemeClr val="tx1"/>
              </a:solidFill>
            </a:endParaRPr>
          </a:p>
        </p:txBody>
      </p:sp>
      <p:sp>
        <p:nvSpPr>
          <p:cNvPr id="9" name="Text Placeholder 2"/>
          <p:cNvSpPr txBox="1">
            <a:spLocks/>
          </p:cNvSpPr>
          <p:nvPr/>
        </p:nvSpPr>
        <p:spPr bwMode="auto">
          <a:xfrm>
            <a:off x="1043608" y="1412775"/>
            <a:ext cx="7704856" cy="1152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000">
                <a:solidFill>
                  <a:schemeClr val="folHlink"/>
                </a:solidFill>
                <a:latin typeface="+mn-lt"/>
              </a:defRPr>
            </a:lvl2pPr>
            <a:lvl3pPr marL="1143000" indent="-228600" algn="l" rtl="0" eaLnBrk="0" fontAlgn="base" hangingPunct="0">
              <a:spcBef>
                <a:spcPct val="20000"/>
              </a:spcBef>
              <a:spcAft>
                <a:spcPct val="0"/>
              </a:spcAft>
              <a:buChar char="•"/>
              <a:defRPr sz="2000">
                <a:solidFill>
                  <a:schemeClr val="folHlink"/>
                </a:solidFill>
                <a:latin typeface="+mn-lt"/>
              </a:defRPr>
            </a:lvl3pPr>
            <a:lvl4pPr marL="1600200" indent="-228600" algn="l" rtl="0" eaLnBrk="0" fontAlgn="base" hangingPunct="0">
              <a:spcBef>
                <a:spcPct val="20000"/>
              </a:spcBef>
              <a:spcAft>
                <a:spcPct val="0"/>
              </a:spcAft>
              <a:buChar char="–"/>
              <a:defRPr sz="1800">
                <a:solidFill>
                  <a:schemeClr val="folHlink"/>
                </a:solidFill>
                <a:latin typeface="+mn-lt"/>
              </a:defRPr>
            </a:lvl4pPr>
            <a:lvl5pPr marL="2057400" indent="-228600" algn="l" rtl="0" eaLnBrk="0" fontAlgn="base" hangingPunct="0">
              <a:spcBef>
                <a:spcPct val="20000"/>
              </a:spcBef>
              <a:spcAft>
                <a:spcPct val="0"/>
              </a:spcAft>
              <a:buChar char="»"/>
              <a:defRPr sz="1800">
                <a:solidFill>
                  <a:schemeClr val="folHlink"/>
                </a:solidFill>
                <a:latin typeface="+mn-lt"/>
              </a:defRPr>
            </a:lvl5pPr>
            <a:lvl6pPr marL="2514600" indent="-228600" algn="l" rtl="0" eaLnBrk="0" fontAlgn="base" hangingPunct="0">
              <a:spcBef>
                <a:spcPct val="20000"/>
              </a:spcBef>
              <a:spcAft>
                <a:spcPct val="0"/>
              </a:spcAft>
              <a:buChar char="»"/>
              <a:defRPr sz="1800">
                <a:solidFill>
                  <a:schemeClr val="folHlink"/>
                </a:solidFill>
                <a:latin typeface="+mn-lt"/>
              </a:defRPr>
            </a:lvl6pPr>
            <a:lvl7pPr marL="2971800" indent="-228600" algn="l" rtl="0" eaLnBrk="0" fontAlgn="base" hangingPunct="0">
              <a:spcBef>
                <a:spcPct val="20000"/>
              </a:spcBef>
              <a:spcAft>
                <a:spcPct val="0"/>
              </a:spcAft>
              <a:buChar char="»"/>
              <a:defRPr sz="1800">
                <a:solidFill>
                  <a:schemeClr val="folHlink"/>
                </a:solidFill>
                <a:latin typeface="+mn-lt"/>
              </a:defRPr>
            </a:lvl7pPr>
            <a:lvl8pPr marL="3429000" indent="-228600" algn="l" rtl="0" eaLnBrk="0" fontAlgn="base" hangingPunct="0">
              <a:spcBef>
                <a:spcPct val="20000"/>
              </a:spcBef>
              <a:spcAft>
                <a:spcPct val="0"/>
              </a:spcAft>
              <a:buChar char="»"/>
              <a:defRPr sz="1800">
                <a:solidFill>
                  <a:schemeClr val="folHlink"/>
                </a:solidFill>
                <a:latin typeface="+mn-lt"/>
              </a:defRPr>
            </a:lvl8pPr>
            <a:lvl9pPr marL="3886200" indent="-228600" algn="l" rtl="0" eaLnBrk="0" fontAlgn="base" hangingPunct="0">
              <a:spcBef>
                <a:spcPct val="20000"/>
              </a:spcBef>
              <a:spcAft>
                <a:spcPct val="0"/>
              </a:spcAft>
              <a:buChar char="»"/>
              <a:defRPr sz="1800">
                <a:solidFill>
                  <a:schemeClr val="folHlink"/>
                </a:solidFill>
                <a:latin typeface="+mn-lt"/>
              </a:defRPr>
            </a:lvl9pPr>
          </a:lstStyle>
          <a:p>
            <a:r>
              <a:rPr lang="en-GB" sz="1600" kern="0" dirty="0" smtClean="0">
                <a:solidFill>
                  <a:schemeClr val="tx1"/>
                </a:solidFill>
              </a:rPr>
              <a:t>Case Study I: School </a:t>
            </a:r>
            <a:r>
              <a:rPr lang="en-GB" sz="1600" kern="0" dirty="0">
                <a:solidFill>
                  <a:schemeClr val="tx1"/>
                </a:solidFill>
              </a:rPr>
              <a:t>in </a:t>
            </a:r>
            <a:r>
              <a:rPr lang="en-GB" sz="1600" kern="0" dirty="0" smtClean="0">
                <a:solidFill>
                  <a:schemeClr val="tx1"/>
                </a:solidFill>
              </a:rPr>
              <a:t>Pedernales</a:t>
            </a:r>
            <a:endParaRPr lang="en-GB" sz="1600" kern="0" dirty="0">
              <a:solidFill>
                <a:schemeClr val="tx1"/>
              </a:solidFill>
            </a:endParaRPr>
          </a:p>
          <a:p>
            <a:r>
              <a:rPr lang="en-GB" sz="1600" kern="0" dirty="0" smtClean="0">
                <a:solidFill>
                  <a:schemeClr val="tx1"/>
                </a:solidFill>
              </a:rPr>
              <a:t>Case Study II: Church </a:t>
            </a:r>
            <a:r>
              <a:rPr lang="en-GB" sz="1600" kern="0" dirty="0">
                <a:solidFill>
                  <a:schemeClr val="tx1"/>
                </a:solidFill>
              </a:rPr>
              <a:t>in </a:t>
            </a:r>
            <a:r>
              <a:rPr lang="en-GB" sz="1600" kern="0" dirty="0" smtClean="0">
                <a:solidFill>
                  <a:schemeClr val="tx1"/>
                </a:solidFill>
              </a:rPr>
              <a:t>Canoa</a:t>
            </a:r>
            <a:endParaRPr lang="en-GB" sz="1600" kern="0" dirty="0">
              <a:solidFill>
                <a:schemeClr val="tx1"/>
              </a:solidFill>
            </a:endParaRPr>
          </a:p>
          <a:p>
            <a:r>
              <a:rPr lang="en-GB" sz="1600" kern="0" dirty="0" smtClean="0">
                <a:solidFill>
                  <a:schemeClr val="tx1"/>
                </a:solidFill>
              </a:rPr>
              <a:t>Case Study III: Footbridge </a:t>
            </a:r>
            <a:r>
              <a:rPr lang="en-GB" sz="1600" kern="0" dirty="0">
                <a:solidFill>
                  <a:schemeClr val="tx1"/>
                </a:solidFill>
              </a:rPr>
              <a:t>in </a:t>
            </a:r>
            <a:r>
              <a:rPr lang="en-GB" sz="1600" kern="0" dirty="0" smtClean="0">
                <a:solidFill>
                  <a:schemeClr val="tx1"/>
                </a:solidFill>
              </a:rPr>
              <a:t>Canoa</a:t>
            </a:r>
            <a:endParaRPr lang="en-GB" sz="1600" kern="0" dirty="0">
              <a:solidFill>
                <a:schemeClr val="tx1"/>
              </a:solidFill>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688" y="3356992"/>
            <a:ext cx="2880000" cy="2160000"/>
          </a:xfrm>
          <a:prstGeom prst="rect">
            <a:avLst/>
          </a:prstGeom>
        </p:spPr>
      </p:pic>
      <p:pic>
        <p:nvPicPr>
          <p:cNvPr id="13"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137712" y="3356992"/>
            <a:ext cx="2880000" cy="2160000"/>
          </a:xfrm>
        </p:spPr>
      </p:pic>
      <p:pic>
        <p:nvPicPr>
          <p:cNvPr id="14" name="Content Placeholder 4"/>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04736" y="3356992"/>
            <a:ext cx="2880000" cy="2160000"/>
          </a:xfrm>
        </p:spPr>
      </p:pic>
    </p:spTree>
    <p:extLst>
      <p:ext uri="{BB962C8B-B14F-4D97-AF65-F5344CB8AC3E}">
        <p14:creationId xmlns:p14="http://schemas.microsoft.com/office/powerpoint/2010/main" val="32231086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Case Study I (School)</a:t>
            </a:r>
            <a:endParaRPr lang="en-GB" sz="3200" kern="0" dirty="0">
              <a:solidFill>
                <a:schemeClr val="tx1"/>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5432" y="1475656"/>
            <a:ext cx="6048672" cy="4536504"/>
          </a:xfrm>
          <a:prstGeom prst="rect">
            <a:avLst/>
          </a:prstGeom>
        </p:spPr>
      </p:pic>
    </p:spTree>
    <p:extLst>
      <p:ext uri="{BB962C8B-B14F-4D97-AF65-F5344CB8AC3E}">
        <p14:creationId xmlns:p14="http://schemas.microsoft.com/office/powerpoint/2010/main" val="249759619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Case Study I (School)</a:t>
            </a:r>
            <a:endParaRPr lang="en-GB" sz="3200" kern="0" dirty="0">
              <a:solidFill>
                <a:schemeClr val="tx1"/>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5768" y="1475656"/>
            <a:ext cx="6048000" cy="4536000"/>
          </a:xfrm>
          <a:prstGeom prst="rect">
            <a:avLst/>
          </a:prstGeom>
        </p:spPr>
      </p:pic>
    </p:spTree>
    <p:extLst>
      <p:ext uri="{BB962C8B-B14F-4D97-AF65-F5344CB8AC3E}">
        <p14:creationId xmlns:p14="http://schemas.microsoft.com/office/powerpoint/2010/main" val="132306639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Case Study I (School)</a:t>
            </a:r>
            <a:endParaRPr lang="en-GB" sz="3200" kern="0" dirty="0">
              <a:solidFill>
                <a:schemeClr val="tx1"/>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825" y="1988840"/>
            <a:ext cx="4320000" cy="32400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0860" y="1988840"/>
            <a:ext cx="4320000" cy="3240000"/>
          </a:xfrm>
          <a:prstGeom prst="rect">
            <a:avLst/>
          </a:prstGeom>
        </p:spPr>
      </p:pic>
    </p:spTree>
    <p:extLst>
      <p:ext uri="{BB962C8B-B14F-4D97-AF65-F5344CB8AC3E}">
        <p14:creationId xmlns:p14="http://schemas.microsoft.com/office/powerpoint/2010/main" val="30939990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Case Study II (Church)</a:t>
            </a:r>
            <a:endParaRPr lang="en-GB" sz="3200" b="0" cap="none" dirty="0">
              <a:solidFill>
                <a:schemeClr val="tx1"/>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664" y="1484784"/>
            <a:ext cx="6048000" cy="4536000"/>
          </a:xfrm>
          <a:prstGeom prst="rect">
            <a:avLst/>
          </a:prstGeom>
        </p:spPr>
      </p:pic>
    </p:spTree>
    <p:extLst>
      <p:ext uri="{BB962C8B-B14F-4D97-AF65-F5344CB8AC3E}">
        <p14:creationId xmlns:p14="http://schemas.microsoft.com/office/powerpoint/2010/main" val="24298171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6576" y="1845272"/>
            <a:ext cx="3024000" cy="4032000"/>
          </a:xfrm>
          <a:prstGeom prst="rect">
            <a:avLst/>
          </a:prstGeom>
        </p:spPr>
      </p:pic>
      <p:pic>
        <p:nvPicPr>
          <p:cNvPr id="8"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23528" y="1845272"/>
            <a:ext cx="5376000" cy="4032000"/>
          </a:xfrm>
        </p:spPr>
      </p:pic>
      <p:sp>
        <p:nvSpPr>
          <p:cNvPr id="9"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Case Study II (Church)</a:t>
            </a:r>
            <a:endParaRPr lang="en-GB" sz="3200" b="0" cap="none" dirty="0">
              <a:solidFill>
                <a:schemeClr val="tx1"/>
              </a:solidFill>
            </a:endParaRPr>
          </a:p>
        </p:txBody>
      </p:sp>
    </p:spTree>
    <p:extLst>
      <p:ext uri="{BB962C8B-B14F-4D97-AF65-F5344CB8AC3E}">
        <p14:creationId xmlns:p14="http://schemas.microsoft.com/office/powerpoint/2010/main" val="24237243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547664" y="1484784"/>
            <a:ext cx="6048000" cy="4536000"/>
          </a:xfrm>
        </p:spPr>
      </p:pic>
      <p:sp>
        <p:nvSpPr>
          <p:cNvPr id="7"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Case Study III (Footbridge)</a:t>
            </a:r>
            <a:endParaRPr lang="en-GB" sz="3200" kern="0" dirty="0">
              <a:solidFill>
                <a:schemeClr val="tx1"/>
              </a:solidFill>
            </a:endParaRPr>
          </a:p>
        </p:txBody>
      </p:sp>
    </p:spTree>
    <p:extLst>
      <p:ext uri="{BB962C8B-B14F-4D97-AF65-F5344CB8AC3E}">
        <p14:creationId xmlns:p14="http://schemas.microsoft.com/office/powerpoint/2010/main" val="102092849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656" y="1628800"/>
            <a:ext cx="2843808" cy="2132856"/>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8983" y="1628800"/>
            <a:ext cx="5829155" cy="4371867"/>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656" y="3861048"/>
            <a:ext cx="2852825" cy="2139619"/>
          </a:xfrm>
          <a:prstGeom prst="rect">
            <a:avLst/>
          </a:prstGeom>
        </p:spPr>
      </p:pic>
      <p:sp>
        <p:nvSpPr>
          <p:cNvPr id="13" name="Title 1"/>
          <p:cNvSpPr txBox="1">
            <a:spLocks/>
          </p:cNvSpPr>
          <p:nvPr/>
        </p:nvSpPr>
        <p:spPr bwMode="auto">
          <a:xfrm>
            <a:off x="683568" y="332656"/>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eaLnBrk="0" fontAlgn="base" hangingPunct="0">
              <a:spcBef>
                <a:spcPct val="0"/>
              </a:spcBef>
              <a:spcAft>
                <a:spcPct val="0"/>
              </a:spcAft>
              <a:defRPr sz="4400">
                <a:solidFill>
                  <a:schemeClr val="folHlink"/>
                </a:solidFill>
                <a:latin typeface="Tahoma" pitchFamily="34" charset="0"/>
              </a:defRPr>
            </a:lvl6pPr>
            <a:lvl7pPr marL="914400" algn="ctr" rtl="0" eaLnBrk="0" fontAlgn="base" hangingPunct="0">
              <a:spcBef>
                <a:spcPct val="0"/>
              </a:spcBef>
              <a:spcAft>
                <a:spcPct val="0"/>
              </a:spcAft>
              <a:defRPr sz="4400">
                <a:solidFill>
                  <a:schemeClr val="folHlink"/>
                </a:solidFill>
                <a:latin typeface="Tahoma" pitchFamily="34" charset="0"/>
              </a:defRPr>
            </a:lvl7pPr>
            <a:lvl8pPr marL="1371600" algn="ctr" rtl="0" eaLnBrk="0" fontAlgn="base" hangingPunct="0">
              <a:spcBef>
                <a:spcPct val="0"/>
              </a:spcBef>
              <a:spcAft>
                <a:spcPct val="0"/>
              </a:spcAft>
              <a:defRPr sz="4400">
                <a:solidFill>
                  <a:schemeClr val="folHlink"/>
                </a:solidFill>
                <a:latin typeface="Tahoma" pitchFamily="34" charset="0"/>
              </a:defRPr>
            </a:lvl8pPr>
            <a:lvl9pPr marL="1828800" algn="ctr" rtl="0" eaLnBrk="0" fontAlgn="base" hangingPunct="0">
              <a:spcBef>
                <a:spcPct val="0"/>
              </a:spcBef>
              <a:spcAft>
                <a:spcPct val="0"/>
              </a:spcAft>
              <a:defRPr sz="4400">
                <a:solidFill>
                  <a:schemeClr val="folHlink"/>
                </a:solidFill>
                <a:latin typeface="Tahoma" pitchFamily="34" charset="0"/>
              </a:defRPr>
            </a:lvl9pPr>
          </a:lstStyle>
          <a:p>
            <a:r>
              <a:rPr lang="en-GB" sz="3200" kern="0" dirty="0" smtClean="0">
                <a:solidFill>
                  <a:schemeClr val="tx1"/>
                </a:solidFill>
              </a:rPr>
              <a:t>Case Study III (Footbridge)</a:t>
            </a:r>
            <a:endParaRPr lang="en-GB" sz="3200" kern="0" dirty="0">
              <a:solidFill>
                <a:schemeClr val="tx1"/>
              </a:solidFill>
            </a:endParaRPr>
          </a:p>
        </p:txBody>
      </p:sp>
    </p:spTree>
    <p:extLst>
      <p:ext uri="{BB962C8B-B14F-4D97-AF65-F5344CB8AC3E}">
        <p14:creationId xmlns:p14="http://schemas.microsoft.com/office/powerpoint/2010/main" val="38649361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0618" y="4210782"/>
            <a:ext cx="1902936" cy="1892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Mission</a:t>
            </a:r>
            <a:endParaRPr lang="en-GB" sz="3200" b="0" cap="none" dirty="0">
              <a:solidFill>
                <a:schemeClr val="tx1"/>
              </a:solidFill>
            </a:endParaRPr>
          </a:p>
        </p:txBody>
      </p:sp>
      <p:pic>
        <p:nvPicPr>
          <p:cNvPr id="153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627" y="1330462"/>
            <a:ext cx="177955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089692" y="2592308"/>
            <a:ext cx="154020" cy="20148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 name="Straight Connector 7"/>
          <p:cNvCxnSpPr/>
          <p:nvPr/>
        </p:nvCxnSpPr>
        <p:spPr bwMode="auto">
          <a:xfrm flipV="1">
            <a:off x="1089692" y="1309630"/>
            <a:ext cx="1409158" cy="1282678"/>
          </a:xfrm>
          <a:prstGeom prst="line">
            <a:avLst/>
          </a:prstGeom>
          <a:solidFill>
            <a:schemeClr val="accent1"/>
          </a:solidFill>
          <a:ln w="9525" cap="flat" cmpd="sng" algn="ctr">
            <a:solidFill>
              <a:srgbClr val="FF0000"/>
            </a:solidFill>
            <a:prstDash val="sysDot"/>
            <a:round/>
            <a:headEnd type="none" w="med" len="med"/>
            <a:tailEnd type="none" w="med" len="med"/>
          </a:ln>
          <a:effectLst/>
        </p:spPr>
      </p:cxnSp>
      <p:cxnSp>
        <p:nvCxnSpPr>
          <p:cNvPr id="13" name="Straight Connector 12"/>
          <p:cNvCxnSpPr/>
          <p:nvPr/>
        </p:nvCxnSpPr>
        <p:spPr bwMode="auto">
          <a:xfrm>
            <a:off x="1089692" y="2793798"/>
            <a:ext cx="1409158" cy="3309508"/>
          </a:xfrm>
          <a:prstGeom prst="line">
            <a:avLst/>
          </a:prstGeom>
          <a:solidFill>
            <a:schemeClr val="accent1"/>
          </a:solidFill>
          <a:ln w="9525" cap="flat" cmpd="sng" algn="ctr">
            <a:solidFill>
              <a:srgbClr val="FF0000"/>
            </a:solidFill>
            <a:prstDash val="sysDot"/>
            <a:round/>
            <a:headEnd type="none" w="med" len="med"/>
            <a:tailEnd type="none" w="med" len="med"/>
          </a:ln>
          <a:effectLst/>
        </p:spPr>
      </p:cxnSp>
      <p:cxnSp>
        <p:nvCxnSpPr>
          <p:cNvPr id="16" name="Straight Connector 15"/>
          <p:cNvCxnSpPr/>
          <p:nvPr/>
        </p:nvCxnSpPr>
        <p:spPr bwMode="auto">
          <a:xfrm flipV="1">
            <a:off x="1243712" y="1309630"/>
            <a:ext cx="4855538" cy="1282678"/>
          </a:xfrm>
          <a:prstGeom prst="line">
            <a:avLst/>
          </a:prstGeom>
          <a:solidFill>
            <a:schemeClr val="accent1"/>
          </a:solidFill>
          <a:ln w="9525" cap="flat" cmpd="sng" algn="ctr">
            <a:solidFill>
              <a:srgbClr val="FF0000"/>
            </a:solidFill>
            <a:prstDash val="sysDot"/>
            <a:round/>
            <a:headEnd type="none" w="med" len="med"/>
            <a:tailEnd type="none" w="med" len="med"/>
          </a:ln>
          <a:effectLst/>
        </p:spPr>
      </p:cxnSp>
      <p:cxnSp>
        <p:nvCxnSpPr>
          <p:cNvPr id="20" name="Straight Connector 19"/>
          <p:cNvCxnSpPr/>
          <p:nvPr/>
        </p:nvCxnSpPr>
        <p:spPr bwMode="auto">
          <a:xfrm>
            <a:off x="1243712" y="2793798"/>
            <a:ext cx="4855538" cy="3309508"/>
          </a:xfrm>
          <a:prstGeom prst="line">
            <a:avLst/>
          </a:prstGeom>
          <a:solidFill>
            <a:schemeClr val="accent1"/>
          </a:solidFill>
          <a:ln w="9525" cap="flat" cmpd="sng" algn="ctr">
            <a:solidFill>
              <a:srgbClr val="FF0000"/>
            </a:solidFill>
            <a:prstDash val="sysDot"/>
            <a:round/>
            <a:headEnd type="none" w="med" len="med"/>
            <a:tailEnd type="none" w="med" len="med"/>
          </a:ln>
          <a:effectLst/>
        </p:spPr>
      </p:cxnSp>
      <p:pic>
        <p:nvPicPr>
          <p:cNvPr id="1536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98850" y="1309630"/>
            <a:ext cx="3600400" cy="4793676"/>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8" name="Oval 17"/>
          <p:cNvSpPr/>
          <p:nvPr/>
        </p:nvSpPr>
        <p:spPr bwMode="auto">
          <a:xfrm>
            <a:off x="3290938" y="5535389"/>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Freeform 20"/>
          <p:cNvSpPr/>
          <p:nvPr/>
        </p:nvSpPr>
        <p:spPr bwMode="auto">
          <a:xfrm>
            <a:off x="3381269" y="5647926"/>
            <a:ext cx="766355" cy="393464"/>
          </a:xfrm>
          <a:custGeom>
            <a:avLst/>
            <a:gdLst>
              <a:gd name="connsiteX0" fmla="*/ 0 w 766355"/>
              <a:gd name="connsiteY0" fmla="*/ 0 h 393464"/>
              <a:gd name="connsiteX1" fmla="*/ 52252 w 766355"/>
              <a:gd name="connsiteY1" fmla="*/ 252549 h 393464"/>
              <a:gd name="connsiteX2" fmla="*/ 243840 w 766355"/>
              <a:gd name="connsiteY2" fmla="*/ 374469 h 393464"/>
              <a:gd name="connsiteX3" fmla="*/ 452846 w 766355"/>
              <a:gd name="connsiteY3" fmla="*/ 357051 h 393464"/>
              <a:gd name="connsiteX4" fmla="*/ 539932 w 766355"/>
              <a:gd name="connsiteY4" fmla="*/ 391886 h 393464"/>
              <a:gd name="connsiteX5" fmla="*/ 766355 w 766355"/>
              <a:gd name="connsiteY5" fmla="*/ 296091 h 39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55" h="393464">
                <a:moveTo>
                  <a:pt x="0" y="0"/>
                </a:moveTo>
                <a:cubicBezTo>
                  <a:pt x="5806" y="95069"/>
                  <a:pt x="11612" y="190138"/>
                  <a:pt x="52252" y="252549"/>
                </a:cubicBezTo>
                <a:cubicBezTo>
                  <a:pt x="92892" y="314960"/>
                  <a:pt x="177074" y="357052"/>
                  <a:pt x="243840" y="374469"/>
                </a:cubicBezTo>
                <a:cubicBezTo>
                  <a:pt x="310606" y="391886"/>
                  <a:pt x="403497" y="354148"/>
                  <a:pt x="452846" y="357051"/>
                </a:cubicBezTo>
                <a:cubicBezTo>
                  <a:pt x="502195" y="359954"/>
                  <a:pt x="487681" y="402046"/>
                  <a:pt x="539932" y="391886"/>
                </a:cubicBezTo>
                <a:cubicBezTo>
                  <a:pt x="592184" y="381726"/>
                  <a:pt x="679269" y="338908"/>
                  <a:pt x="766355" y="296091"/>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Oval 25"/>
          <p:cNvSpPr/>
          <p:nvPr/>
        </p:nvSpPr>
        <p:spPr bwMode="auto">
          <a:xfrm>
            <a:off x="4083026" y="5866966"/>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Freeform 21"/>
          <p:cNvSpPr/>
          <p:nvPr/>
        </p:nvSpPr>
        <p:spPr bwMode="auto">
          <a:xfrm>
            <a:off x="3372561" y="4672566"/>
            <a:ext cx="853440" cy="985173"/>
          </a:xfrm>
          <a:custGeom>
            <a:avLst/>
            <a:gdLst>
              <a:gd name="connsiteX0" fmla="*/ 0 w 853440"/>
              <a:gd name="connsiteY0" fmla="*/ 931817 h 985173"/>
              <a:gd name="connsiteX1" fmla="*/ 209006 w 853440"/>
              <a:gd name="connsiteY1" fmla="*/ 984069 h 985173"/>
              <a:gd name="connsiteX2" fmla="*/ 435428 w 853440"/>
              <a:gd name="connsiteY2" fmla="*/ 888274 h 985173"/>
              <a:gd name="connsiteX3" fmla="*/ 574766 w 853440"/>
              <a:gd name="connsiteY3" fmla="*/ 513806 h 985173"/>
              <a:gd name="connsiteX4" fmla="*/ 687977 w 853440"/>
              <a:gd name="connsiteY4" fmla="*/ 182880 h 985173"/>
              <a:gd name="connsiteX5" fmla="*/ 853440 w 853440"/>
              <a:gd name="connsiteY5" fmla="*/ 0 h 98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40" h="985173">
                <a:moveTo>
                  <a:pt x="0" y="931817"/>
                </a:moveTo>
                <a:cubicBezTo>
                  <a:pt x="68217" y="961571"/>
                  <a:pt x="136435" y="991326"/>
                  <a:pt x="209006" y="984069"/>
                </a:cubicBezTo>
                <a:cubicBezTo>
                  <a:pt x="281577" y="976812"/>
                  <a:pt x="374468" y="966651"/>
                  <a:pt x="435428" y="888274"/>
                </a:cubicBezTo>
                <a:cubicBezTo>
                  <a:pt x="496388" y="809897"/>
                  <a:pt x="532675" y="631372"/>
                  <a:pt x="574766" y="513806"/>
                </a:cubicBezTo>
                <a:cubicBezTo>
                  <a:pt x="616857" y="396240"/>
                  <a:pt x="641531" y="268514"/>
                  <a:pt x="687977" y="182880"/>
                </a:cubicBezTo>
                <a:cubicBezTo>
                  <a:pt x="734423" y="97246"/>
                  <a:pt x="793931" y="48623"/>
                  <a:pt x="853440" y="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8" name="Oval 27"/>
          <p:cNvSpPr/>
          <p:nvPr/>
        </p:nvSpPr>
        <p:spPr bwMode="auto">
          <a:xfrm>
            <a:off x="4218008" y="4583140"/>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Freeform 22"/>
          <p:cNvSpPr/>
          <p:nvPr/>
        </p:nvSpPr>
        <p:spPr bwMode="auto">
          <a:xfrm>
            <a:off x="4182458" y="4132635"/>
            <a:ext cx="113211" cy="505097"/>
          </a:xfrm>
          <a:custGeom>
            <a:avLst/>
            <a:gdLst>
              <a:gd name="connsiteX0" fmla="*/ 113211 w 113211"/>
              <a:gd name="connsiteY0" fmla="*/ 505097 h 505097"/>
              <a:gd name="connsiteX1" fmla="*/ 87086 w 113211"/>
              <a:gd name="connsiteY1" fmla="*/ 330925 h 505097"/>
              <a:gd name="connsiteX2" fmla="*/ 52251 w 113211"/>
              <a:gd name="connsiteY2" fmla="*/ 200297 h 505097"/>
              <a:gd name="connsiteX3" fmla="*/ 43543 w 113211"/>
              <a:gd name="connsiteY3" fmla="*/ 104502 h 505097"/>
              <a:gd name="connsiteX4" fmla="*/ 0 w 113211"/>
              <a:gd name="connsiteY4" fmla="*/ 0 h 50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1" h="505097">
                <a:moveTo>
                  <a:pt x="113211" y="505097"/>
                </a:moveTo>
                <a:cubicBezTo>
                  <a:pt x="105228" y="443411"/>
                  <a:pt x="97246" y="381725"/>
                  <a:pt x="87086" y="330925"/>
                </a:cubicBezTo>
                <a:cubicBezTo>
                  <a:pt x="76926" y="280125"/>
                  <a:pt x="59508" y="238034"/>
                  <a:pt x="52251" y="200297"/>
                </a:cubicBezTo>
                <a:cubicBezTo>
                  <a:pt x="44994" y="162560"/>
                  <a:pt x="52251" y="137885"/>
                  <a:pt x="43543" y="104502"/>
                </a:cubicBezTo>
                <a:cubicBezTo>
                  <a:pt x="34835" y="71119"/>
                  <a:pt x="17417" y="35559"/>
                  <a:pt x="0" y="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4" name="Freeform 23"/>
          <p:cNvSpPr/>
          <p:nvPr/>
        </p:nvSpPr>
        <p:spPr bwMode="auto">
          <a:xfrm>
            <a:off x="4173749" y="2512840"/>
            <a:ext cx="1210492" cy="1602377"/>
          </a:xfrm>
          <a:custGeom>
            <a:avLst/>
            <a:gdLst>
              <a:gd name="connsiteX0" fmla="*/ 0 w 1210492"/>
              <a:gd name="connsiteY0" fmla="*/ 1602377 h 1602377"/>
              <a:gd name="connsiteX1" fmla="*/ 113212 w 1210492"/>
              <a:gd name="connsiteY1" fmla="*/ 1306286 h 1602377"/>
              <a:gd name="connsiteX2" fmla="*/ 243840 w 1210492"/>
              <a:gd name="connsiteY2" fmla="*/ 1097280 h 1602377"/>
              <a:gd name="connsiteX3" fmla="*/ 557349 w 1210492"/>
              <a:gd name="connsiteY3" fmla="*/ 827315 h 1602377"/>
              <a:gd name="connsiteX4" fmla="*/ 775063 w 1210492"/>
              <a:gd name="connsiteY4" fmla="*/ 574766 h 1602377"/>
              <a:gd name="connsiteX5" fmla="*/ 1088572 w 1210492"/>
              <a:gd name="connsiteY5" fmla="*/ 209006 h 1602377"/>
              <a:gd name="connsiteX6" fmla="*/ 1210492 w 1210492"/>
              <a:gd name="connsiteY6" fmla="*/ 0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492" h="1602377">
                <a:moveTo>
                  <a:pt x="0" y="1602377"/>
                </a:moveTo>
                <a:cubicBezTo>
                  <a:pt x="36286" y="1496423"/>
                  <a:pt x="72572" y="1390469"/>
                  <a:pt x="113212" y="1306286"/>
                </a:cubicBezTo>
                <a:cubicBezTo>
                  <a:pt x="153852" y="1222103"/>
                  <a:pt x="169817" y="1177108"/>
                  <a:pt x="243840" y="1097280"/>
                </a:cubicBezTo>
                <a:cubicBezTo>
                  <a:pt x="317863" y="1017452"/>
                  <a:pt x="468812" y="914401"/>
                  <a:pt x="557349" y="827315"/>
                </a:cubicBezTo>
                <a:cubicBezTo>
                  <a:pt x="645886" y="740229"/>
                  <a:pt x="775063" y="574766"/>
                  <a:pt x="775063" y="574766"/>
                </a:cubicBezTo>
                <a:cubicBezTo>
                  <a:pt x="863600" y="471715"/>
                  <a:pt x="1016001" y="304800"/>
                  <a:pt x="1088572" y="209006"/>
                </a:cubicBezTo>
                <a:cubicBezTo>
                  <a:pt x="1161143" y="113212"/>
                  <a:pt x="1185817" y="56606"/>
                  <a:pt x="1210492" y="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32" name="Oval 31"/>
          <p:cNvSpPr/>
          <p:nvPr/>
        </p:nvSpPr>
        <p:spPr bwMode="auto">
          <a:xfrm>
            <a:off x="4653045" y="3242020"/>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3" name="Oval 32"/>
          <p:cNvSpPr/>
          <p:nvPr/>
        </p:nvSpPr>
        <p:spPr bwMode="auto">
          <a:xfrm>
            <a:off x="5312233" y="2448292"/>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5375532" y="1859697"/>
            <a:ext cx="374469" cy="670560"/>
          </a:xfrm>
          <a:custGeom>
            <a:avLst/>
            <a:gdLst>
              <a:gd name="connsiteX0" fmla="*/ 0 w 374469"/>
              <a:gd name="connsiteY0" fmla="*/ 670560 h 670560"/>
              <a:gd name="connsiteX1" fmla="*/ 182880 w 374469"/>
              <a:gd name="connsiteY1" fmla="*/ 365760 h 670560"/>
              <a:gd name="connsiteX2" fmla="*/ 278675 w 374469"/>
              <a:gd name="connsiteY2" fmla="*/ 87086 h 670560"/>
              <a:gd name="connsiteX3" fmla="*/ 374469 w 374469"/>
              <a:gd name="connsiteY3" fmla="*/ 0 h 670560"/>
            </a:gdLst>
            <a:ahLst/>
            <a:cxnLst>
              <a:cxn ang="0">
                <a:pos x="connsiteX0" y="connsiteY0"/>
              </a:cxn>
              <a:cxn ang="0">
                <a:pos x="connsiteX1" y="connsiteY1"/>
              </a:cxn>
              <a:cxn ang="0">
                <a:pos x="connsiteX2" y="connsiteY2"/>
              </a:cxn>
              <a:cxn ang="0">
                <a:pos x="connsiteX3" y="connsiteY3"/>
              </a:cxn>
            </a:cxnLst>
            <a:rect l="l" t="t" r="r" b="b"/>
            <a:pathLst>
              <a:path w="374469" h="670560">
                <a:moveTo>
                  <a:pt x="0" y="670560"/>
                </a:moveTo>
                <a:cubicBezTo>
                  <a:pt x="68217" y="566783"/>
                  <a:pt x="136434" y="463006"/>
                  <a:pt x="182880" y="365760"/>
                </a:cubicBezTo>
                <a:cubicBezTo>
                  <a:pt x="229326" y="268514"/>
                  <a:pt x="246744" y="148046"/>
                  <a:pt x="278675" y="87086"/>
                </a:cubicBezTo>
                <a:cubicBezTo>
                  <a:pt x="310607" y="26126"/>
                  <a:pt x="342538" y="13063"/>
                  <a:pt x="374469" y="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35" name="Oval 34"/>
          <p:cNvSpPr/>
          <p:nvPr/>
        </p:nvSpPr>
        <p:spPr bwMode="auto">
          <a:xfrm>
            <a:off x="5730892" y="1770271"/>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Freeform 26"/>
          <p:cNvSpPr/>
          <p:nvPr/>
        </p:nvSpPr>
        <p:spPr bwMode="auto">
          <a:xfrm>
            <a:off x="4295669" y="4625163"/>
            <a:ext cx="1001486" cy="273826"/>
          </a:xfrm>
          <a:custGeom>
            <a:avLst/>
            <a:gdLst>
              <a:gd name="connsiteX0" fmla="*/ 0 w 1001486"/>
              <a:gd name="connsiteY0" fmla="*/ 12569 h 273826"/>
              <a:gd name="connsiteX1" fmla="*/ 278675 w 1001486"/>
              <a:gd name="connsiteY1" fmla="*/ 12569 h 273826"/>
              <a:gd name="connsiteX2" fmla="*/ 557349 w 1001486"/>
              <a:gd name="connsiteY2" fmla="*/ 143197 h 273826"/>
              <a:gd name="connsiteX3" fmla="*/ 705395 w 1001486"/>
              <a:gd name="connsiteY3" fmla="*/ 230283 h 273826"/>
              <a:gd name="connsiteX4" fmla="*/ 1001486 w 1001486"/>
              <a:gd name="connsiteY4" fmla="*/ 273826 h 27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86" h="273826">
                <a:moveTo>
                  <a:pt x="0" y="12569"/>
                </a:moveTo>
                <a:cubicBezTo>
                  <a:pt x="92892" y="1683"/>
                  <a:pt x="185784" y="-9202"/>
                  <a:pt x="278675" y="12569"/>
                </a:cubicBezTo>
                <a:cubicBezTo>
                  <a:pt x="371566" y="34340"/>
                  <a:pt x="486229" y="106911"/>
                  <a:pt x="557349" y="143197"/>
                </a:cubicBezTo>
                <a:cubicBezTo>
                  <a:pt x="628469" y="179483"/>
                  <a:pt x="631372" y="208511"/>
                  <a:pt x="705395" y="230283"/>
                </a:cubicBezTo>
                <a:cubicBezTo>
                  <a:pt x="779418" y="252055"/>
                  <a:pt x="890452" y="262940"/>
                  <a:pt x="1001486" y="273826"/>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37" name="Oval 36"/>
          <p:cNvSpPr/>
          <p:nvPr/>
        </p:nvSpPr>
        <p:spPr bwMode="auto">
          <a:xfrm>
            <a:off x="5264660" y="4826981"/>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8" name="Oval 37"/>
          <p:cNvSpPr/>
          <p:nvPr/>
        </p:nvSpPr>
        <p:spPr bwMode="auto">
          <a:xfrm>
            <a:off x="4706987" y="3850742"/>
            <a:ext cx="144016" cy="144016"/>
          </a:xfrm>
          <a:prstGeom prst="ellipse">
            <a:avLst/>
          </a:prstGeom>
          <a:solidFill>
            <a:srgbClr val="00B050"/>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Freeform 28"/>
          <p:cNvSpPr/>
          <p:nvPr/>
        </p:nvSpPr>
        <p:spPr bwMode="auto">
          <a:xfrm>
            <a:off x="4173749" y="3932337"/>
            <a:ext cx="618309" cy="217715"/>
          </a:xfrm>
          <a:custGeom>
            <a:avLst/>
            <a:gdLst>
              <a:gd name="connsiteX0" fmla="*/ 0 w 618309"/>
              <a:gd name="connsiteY0" fmla="*/ 217715 h 217715"/>
              <a:gd name="connsiteX1" fmla="*/ 287383 w 618309"/>
              <a:gd name="connsiteY1" fmla="*/ 200298 h 217715"/>
              <a:gd name="connsiteX2" fmla="*/ 470263 w 618309"/>
              <a:gd name="connsiteY2" fmla="*/ 156755 h 217715"/>
              <a:gd name="connsiteX3" fmla="*/ 618309 w 618309"/>
              <a:gd name="connsiteY3" fmla="*/ 0 h 217715"/>
            </a:gdLst>
            <a:ahLst/>
            <a:cxnLst>
              <a:cxn ang="0">
                <a:pos x="connsiteX0" y="connsiteY0"/>
              </a:cxn>
              <a:cxn ang="0">
                <a:pos x="connsiteX1" y="connsiteY1"/>
              </a:cxn>
              <a:cxn ang="0">
                <a:pos x="connsiteX2" y="connsiteY2"/>
              </a:cxn>
              <a:cxn ang="0">
                <a:pos x="connsiteX3" y="connsiteY3"/>
              </a:cxn>
            </a:cxnLst>
            <a:rect l="l" t="t" r="r" b="b"/>
            <a:pathLst>
              <a:path w="618309" h="217715">
                <a:moveTo>
                  <a:pt x="0" y="217715"/>
                </a:moveTo>
                <a:cubicBezTo>
                  <a:pt x="104503" y="214086"/>
                  <a:pt x="209006" y="210458"/>
                  <a:pt x="287383" y="200298"/>
                </a:cubicBezTo>
                <a:cubicBezTo>
                  <a:pt x="365760" y="190138"/>
                  <a:pt x="415109" y="190138"/>
                  <a:pt x="470263" y="156755"/>
                </a:cubicBezTo>
                <a:cubicBezTo>
                  <a:pt x="525417" y="123372"/>
                  <a:pt x="571863" y="61686"/>
                  <a:pt x="618309" y="0"/>
                </a:cubicBezTo>
              </a:path>
            </a:pathLst>
          </a:custGeom>
          <a:noFill/>
          <a:ln w="28575" cap="flat" cmpd="sng" algn="ctr">
            <a:solidFill>
              <a:srgbClr val="00B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31" name="TextBox 30"/>
          <p:cNvSpPr txBox="1"/>
          <p:nvPr/>
        </p:nvSpPr>
        <p:spPr>
          <a:xfrm>
            <a:off x="3002906" y="5290902"/>
            <a:ext cx="720080" cy="246221"/>
          </a:xfrm>
          <a:prstGeom prst="rect">
            <a:avLst/>
          </a:prstGeom>
          <a:noFill/>
        </p:spPr>
        <p:txBody>
          <a:bodyPr wrap="square" rtlCol="0">
            <a:spAutoFit/>
          </a:bodyPr>
          <a:lstStyle/>
          <a:p>
            <a:pPr algn="ctr"/>
            <a:r>
              <a:rPr lang="en-GB"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MANTA</a:t>
            </a:r>
            <a:endParaRPr lang="en-US" sz="1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Box 40"/>
          <p:cNvSpPr txBox="1"/>
          <p:nvPr/>
        </p:nvSpPr>
        <p:spPr>
          <a:xfrm>
            <a:off x="3578970" y="5598437"/>
            <a:ext cx="1291857" cy="246221"/>
          </a:xfrm>
          <a:prstGeom prst="rect">
            <a:avLst/>
          </a:prstGeom>
          <a:noFill/>
        </p:spPr>
        <p:txBody>
          <a:bodyPr wrap="square" rtlCol="0">
            <a:spAutoFit/>
          </a:bodyPr>
          <a:lstStyle/>
          <a:p>
            <a:pPr algn="ctr"/>
            <a:r>
              <a:rPr lang="en-GB"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PORTOVIEJO</a:t>
            </a:r>
            <a:endParaRPr lang="en-US" sz="1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2" name="TextBox 41"/>
          <p:cNvSpPr txBox="1"/>
          <p:nvPr/>
        </p:nvSpPr>
        <p:spPr>
          <a:xfrm>
            <a:off x="5005672" y="4583140"/>
            <a:ext cx="689993" cy="246221"/>
          </a:xfrm>
          <a:prstGeom prst="rect">
            <a:avLst/>
          </a:prstGeom>
          <a:noFill/>
        </p:spPr>
        <p:txBody>
          <a:bodyPr wrap="square" rtlCol="0">
            <a:spAutoFit/>
          </a:bodyPr>
          <a:lstStyle/>
          <a:p>
            <a:pPr algn="ctr"/>
            <a:r>
              <a:rPr lang="en-GB"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CHONE</a:t>
            </a:r>
            <a:endParaRPr lang="en-US" sz="1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3" name="TextBox 42"/>
          <p:cNvSpPr txBox="1"/>
          <p:nvPr/>
        </p:nvSpPr>
        <p:spPr>
          <a:xfrm>
            <a:off x="3321025" y="4282790"/>
            <a:ext cx="906017" cy="400110"/>
          </a:xfrm>
          <a:prstGeom prst="rect">
            <a:avLst/>
          </a:prstGeom>
          <a:noFill/>
        </p:spPr>
        <p:txBody>
          <a:bodyPr wrap="square" rtlCol="0">
            <a:spAutoFit/>
          </a:bodyPr>
          <a:lstStyle/>
          <a:p>
            <a:pPr algn="ctr"/>
            <a:r>
              <a:rPr lang="en-GB"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BAHIA DE CARAQUEZ</a:t>
            </a:r>
            <a:endParaRPr lang="en-US" sz="1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4" name="TextBox 43"/>
          <p:cNvSpPr txBox="1"/>
          <p:nvPr/>
        </p:nvSpPr>
        <p:spPr>
          <a:xfrm>
            <a:off x="3457631" y="3880435"/>
            <a:ext cx="769411" cy="246221"/>
          </a:xfrm>
          <a:prstGeom prst="rect">
            <a:avLst/>
          </a:prstGeom>
          <a:noFill/>
        </p:spPr>
        <p:txBody>
          <a:bodyPr wrap="square" rtlCol="0">
            <a:spAutoFit/>
          </a:bodyPr>
          <a:lstStyle/>
          <a:p>
            <a:pPr algn="ctr"/>
            <a:r>
              <a:rPr lang="en-GB"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CANOA</a:t>
            </a:r>
            <a:endParaRPr lang="en-US" sz="1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5" name="TextBox 44"/>
          <p:cNvSpPr txBox="1"/>
          <p:nvPr/>
        </p:nvSpPr>
        <p:spPr>
          <a:xfrm>
            <a:off x="4803106" y="3666656"/>
            <a:ext cx="769411" cy="400110"/>
          </a:xfrm>
          <a:prstGeom prst="rect">
            <a:avLst/>
          </a:prstGeom>
          <a:noFill/>
        </p:spPr>
        <p:txBody>
          <a:bodyPr wrap="square" rtlCol="0">
            <a:spAutoFit/>
          </a:bodyPr>
          <a:lstStyle/>
          <a:p>
            <a:pPr algn="ctr"/>
            <a:r>
              <a:rPr lang="en-GB"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SAN ISIDRO</a:t>
            </a:r>
            <a:endParaRPr lang="en-US" sz="1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6" name="TextBox 45"/>
          <p:cNvSpPr txBox="1"/>
          <p:nvPr/>
        </p:nvSpPr>
        <p:spPr>
          <a:xfrm>
            <a:off x="4083026" y="3041965"/>
            <a:ext cx="769411" cy="246221"/>
          </a:xfrm>
          <a:prstGeom prst="rect">
            <a:avLst/>
          </a:prstGeom>
          <a:noFill/>
        </p:spPr>
        <p:txBody>
          <a:bodyPr wrap="square" rtlCol="0">
            <a:spAutoFit/>
          </a:bodyPr>
          <a:lstStyle/>
          <a:p>
            <a:pPr algn="ctr"/>
            <a:r>
              <a:rPr lang="en-GB"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JAMA</a:t>
            </a:r>
            <a:endParaRPr lang="en-US" sz="1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7" name="TextBox 46"/>
          <p:cNvSpPr txBox="1"/>
          <p:nvPr/>
        </p:nvSpPr>
        <p:spPr>
          <a:xfrm>
            <a:off x="4231654" y="2380385"/>
            <a:ext cx="1075508" cy="246221"/>
          </a:xfrm>
          <a:prstGeom prst="rect">
            <a:avLst/>
          </a:prstGeom>
          <a:noFill/>
        </p:spPr>
        <p:txBody>
          <a:bodyPr wrap="square" rtlCol="0">
            <a:spAutoFit/>
          </a:bodyPr>
          <a:lstStyle/>
          <a:p>
            <a:pPr algn="ctr"/>
            <a:r>
              <a:rPr lang="en-GB"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PEDERNALES</a:t>
            </a:r>
            <a:endParaRPr lang="en-US" sz="1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8" name="TextBox 47"/>
          <p:cNvSpPr txBox="1"/>
          <p:nvPr/>
        </p:nvSpPr>
        <p:spPr>
          <a:xfrm>
            <a:off x="4653045" y="1736586"/>
            <a:ext cx="1075508" cy="246221"/>
          </a:xfrm>
          <a:prstGeom prst="rect">
            <a:avLst/>
          </a:prstGeom>
          <a:noFill/>
        </p:spPr>
        <p:txBody>
          <a:bodyPr wrap="square" rtlCol="0">
            <a:spAutoFit/>
          </a:bodyPr>
          <a:lstStyle/>
          <a:p>
            <a:pPr algn="ctr"/>
            <a:r>
              <a:rPr lang="en-GB"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CHAMANGA</a:t>
            </a:r>
            <a:endParaRPr lang="en-US" sz="1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4" name="Table 33"/>
          <p:cNvGraphicFramePr>
            <a:graphicFrameLocks noGrp="1"/>
          </p:cNvGraphicFramePr>
          <p:nvPr>
            <p:extLst>
              <p:ext uri="{D42A27DB-BD31-4B8C-83A1-F6EECF244321}">
                <p14:modId xmlns:p14="http://schemas.microsoft.com/office/powerpoint/2010/main" val="1172542349"/>
              </p:ext>
            </p:extLst>
          </p:nvPr>
        </p:nvGraphicFramePr>
        <p:xfrm>
          <a:off x="6387282" y="1268760"/>
          <a:ext cx="2376264" cy="4399056"/>
        </p:xfrm>
        <a:graphic>
          <a:graphicData uri="http://schemas.openxmlformats.org/drawingml/2006/table">
            <a:tbl>
              <a:tblPr firstRow="1" bandRow="1">
                <a:tableStyleId>{21E4AEA4-8DFA-4A89-87EB-49C32662AFE0}</a:tableStyleId>
              </a:tblPr>
              <a:tblGrid>
                <a:gridCol w="899127"/>
                <a:gridCol w="1477137"/>
              </a:tblGrid>
              <a:tr h="370840">
                <a:tc>
                  <a:txBody>
                    <a:bodyPr/>
                    <a:lstStyle/>
                    <a:p>
                      <a:r>
                        <a:rPr lang="en-GB" sz="1000" dirty="0" smtClean="0"/>
                        <a:t>DATE</a:t>
                      </a:r>
                      <a:endParaRPr lang="en-US" sz="1000" dirty="0"/>
                    </a:p>
                  </a:txBody>
                  <a:tcPr/>
                </a:tc>
                <a:tc>
                  <a:txBody>
                    <a:bodyPr/>
                    <a:lstStyle/>
                    <a:p>
                      <a:r>
                        <a:rPr lang="en-GB" sz="1000" dirty="0" smtClean="0"/>
                        <a:t>ACTIVITY</a:t>
                      </a:r>
                      <a:endParaRPr lang="en-US" sz="1000" dirty="0"/>
                    </a:p>
                  </a:txBody>
                  <a:tcPr/>
                </a:tc>
              </a:tr>
              <a:tr h="277232">
                <a:tc>
                  <a:txBody>
                    <a:bodyPr/>
                    <a:lstStyle/>
                    <a:p>
                      <a:r>
                        <a:rPr lang="en-GB" sz="1000" dirty="0" smtClean="0"/>
                        <a:t>APRIL 16</a:t>
                      </a:r>
                      <a:endParaRPr lang="en-US" sz="1000" dirty="0"/>
                    </a:p>
                  </a:txBody>
                  <a:tcPr/>
                </a:tc>
                <a:tc>
                  <a:txBody>
                    <a:bodyPr/>
                    <a:lstStyle/>
                    <a:p>
                      <a:r>
                        <a:rPr lang="en-GB" sz="1000" dirty="0" smtClean="0"/>
                        <a:t>EVENT OCCURS</a:t>
                      </a:r>
                      <a:endParaRPr lang="en-US" sz="1000" dirty="0"/>
                    </a:p>
                  </a:txBody>
                  <a:tcPr/>
                </a:tc>
              </a:tr>
              <a:tr h="266432">
                <a:tc>
                  <a:txBody>
                    <a:bodyPr/>
                    <a:lstStyle/>
                    <a:p>
                      <a:r>
                        <a:rPr lang="en-GB" sz="1000" dirty="0" smtClean="0"/>
                        <a:t>APRIL</a:t>
                      </a:r>
                      <a:r>
                        <a:rPr lang="en-GB" sz="1000" baseline="0" dirty="0" smtClean="0"/>
                        <a:t> 22</a:t>
                      </a:r>
                      <a:endParaRPr lang="en-GB" sz="1000" dirty="0" smtClean="0"/>
                    </a:p>
                  </a:txBody>
                  <a:tcPr/>
                </a:tc>
                <a:tc>
                  <a:txBody>
                    <a:bodyPr/>
                    <a:lstStyle/>
                    <a:p>
                      <a:r>
                        <a:rPr lang="en-GB" sz="1000" dirty="0" smtClean="0"/>
                        <a:t>LEAD IDENTIFED</a:t>
                      </a:r>
                      <a:endParaRPr lang="en-US" sz="1000" dirty="0"/>
                    </a:p>
                  </a:txBody>
                  <a:tcPr/>
                </a:tc>
              </a:tr>
              <a:tr h="288032">
                <a:tc>
                  <a:txBody>
                    <a:bodyPr/>
                    <a:lstStyle/>
                    <a:p>
                      <a:r>
                        <a:rPr lang="en-GB" sz="1000" dirty="0" smtClean="0"/>
                        <a:t>MAY 5</a:t>
                      </a:r>
                      <a:endParaRPr lang="en-US" sz="1000" dirty="0"/>
                    </a:p>
                  </a:txBody>
                  <a:tcPr/>
                </a:tc>
                <a:tc>
                  <a:txBody>
                    <a:bodyPr/>
                    <a:lstStyle/>
                    <a:p>
                      <a:r>
                        <a:rPr lang="en-GB" sz="1000" dirty="0" smtClean="0"/>
                        <a:t>TEAM IDENTIFIED</a:t>
                      </a:r>
                      <a:endParaRPr lang="en-US" sz="1000" dirty="0"/>
                    </a:p>
                  </a:txBody>
                  <a:tcPr/>
                </a:tc>
              </a:tr>
              <a:tr h="244832">
                <a:tc>
                  <a:txBody>
                    <a:bodyPr/>
                    <a:lstStyle/>
                    <a:p>
                      <a:r>
                        <a:rPr lang="en-GB" sz="1000" dirty="0" smtClean="0"/>
                        <a:t>MAY 24-27</a:t>
                      </a:r>
                      <a:endParaRPr lang="en-US" sz="1000" dirty="0"/>
                    </a:p>
                  </a:txBody>
                  <a:tcPr/>
                </a:tc>
                <a:tc>
                  <a:txBody>
                    <a:bodyPr/>
                    <a:lstStyle/>
                    <a:p>
                      <a:r>
                        <a:rPr lang="en-GB" sz="1000" dirty="0" smtClean="0"/>
                        <a:t>TEAM ARRIVES</a:t>
                      </a:r>
                      <a:endParaRPr lang="en-US" sz="1000" dirty="0"/>
                    </a:p>
                  </a:txBody>
                  <a:tcPr/>
                </a:tc>
              </a:tr>
              <a:tr h="370840">
                <a:tc>
                  <a:txBody>
                    <a:bodyPr/>
                    <a:lstStyle/>
                    <a:p>
                      <a:r>
                        <a:rPr lang="en-GB" sz="1000" dirty="0" smtClean="0"/>
                        <a:t>MAY</a:t>
                      </a:r>
                      <a:r>
                        <a:rPr lang="en-GB" sz="1000" baseline="0" dirty="0" smtClean="0"/>
                        <a:t> 28-30</a:t>
                      </a:r>
                      <a:endParaRPr lang="en-US" sz="1000" dirty="0"/>
                    </a:p>
                  </a:txBody>
                  <a:tcPr/>
                </a:tc>
                <a:tc>
                  <a:txBody>
                    <a:bodyPr/>
                    <a:lstStyle/>
                    <a:p>
                      <a:r>
                        <a:rPr lang="en-GB" sz="1000" dirty="0" smtClean="0"/>
                        <a:t>MANTA</a:t>
                      </a:r>
                    </a:p>
                    <a:p>
                      <a:r>
                        <a:rPr lang="en-GB" sz="1000" dirty="0" smtClean="0"/>
                        <a:t>PORTOVIEJO</a:t>
                      </a:r>
                      <a:endParaRPr lang="en-US" sz="1000" dirty="0"/>
                    </a:p>
                  </a:txBody>
                  <a:tcPr/>
                </a:tc>
              </a:tr>
              <a:tr h="370840">
                <a:tc>
                  <a:txBody>
                    <a:bodyPr/>
                    <a:lstStyle/>
                    <a:p>
                      <a:r>
                        <a:rPr lang="en-GB" sz="1000" dirty="0" smtClean="0"/>
                        <a:t>MAY 31</a:t>
                      </a:r>
                      <a:endParaRPr lang="en-US" sz="1000" dirty="0"/>
                    </a:p>
                  </a:txBody>
                  <a:tcPr/>
                </a:tc>
                <a:tc>
                  <a:txBody>
                    <a:bodyPr/>
                    <a:lstStyle/>
                    <a:p>
                      <a:r>
                        <a:rPr lang="en-GB" sz="1000" dirty="0" smtClean="0"/>
                        <a:t>BAHIA</a:t>
                      </a:r>
                    </a:p>
                    <a:p>
                      <a:r>
                        <a:rPr lang="en-GB" sz="1000" dirty="0" smtClean="0"/>
                        <a:t>CANOA</a:t>
                      </a:r>
                    </a:p>
                  </a:txBody>
                  <a:tcPr/>
                </a:tc>
              </a:tr>
              <a:tr h="370840">
                <a:tc>
                  <a:txBody>
                    <a:bodyPr/>
                    <a:lstStyle/>
                    <a:p>
                      <a:r>
                        <a:rPr lang="en-GB" sz="1000" dirty="0" smtClean="0"/>
                        <a:t>JUNE 1</a:t>
                      </a:r>
                      <a:endParaRPr lang="en-US" sz="1000" dirty="0"/>
                    </a:p>
                  </a:txBody>
                  <a:tcPr/>
                </a:tc>
                <a:tc>
                  <a:txBody>
                    <a:bodyPr/>
                    <a:lstStyle/>
                    <a:p>
                      <a:r>
                        <a:rPr lang="en-GB" sz="1000" dirty="0" smtClean="0"/>
                        <a:t>CANOA-JAMA</a:t>
                      </a:r>
                    </a:p>
                    <a:p>
                      <a:r>
                        <a:rPr lang="en-GB" sz="1000" dirty="0" smtClean="0"/>
                        <a:t>SAN ISIDRO</a:t>
                      </a:r>
                    </a:p>
                  </a:txBody>
                  <a:tcPr/>
                </a:tc>
              </a:tr>
              <a:tr h="269448">
                <a:tc>
                  <a:txBody>
                    <a:bodyPr/>
                    <a:lstStyle/>
                    <a:p>
                      <a:r>
                        <a:rPr lang="en-GB" sz="1000" dirty="0" smtClean="0"/>
                        <a:t>JUNE 2-3</a:t>
                      </a:r>
                      <a:endParaRPr lang="en-US" sz="1000" dirty="0"/>
                    </a:p>
                  </a:txBody>
                  <a:tcPr/>
                </a:tc>
                <a:tc>
                  <a:txBody>
                    <a:bodyPr/>
                    <a:lstStyle/>
                    <a:p>
                      <a:r>
                        <a:rPr lang="en-GB" sz="1000" dirty="0" smtClean="0"/>
                        <a:t>PEDERNALES</a:t>
                      </a:r>
                    </a:p>
                  </a:txBody>
                  <a:tcPr/>
                </a:tc>
              </a:tr>
              <a:tr h="370840">
                <a:tc>
                  <a:txBody>
                    <a:bodyPr/>
                    <a:lstStyle/>
                    <a:p>
                      <a:r>
                        <a:rPr lang="en-GB" sz="1000" dirty="0" smtClean="0"/>
                        <a:t>JUNE 3-5</a:t>
                      </a:r>
                      <a:endParaRPr lang="en-US" sz="1000" dirty="0"/>
                    </a:p>
                  </a:txBody>
                  <a:tcPr/>
                </a:tc>
                <a:tc>
                  <a:txBody>
                    <a:bodyPr/>
                    <a:lstStyle/>
                    <a:p>
                      <a:r>
                        <a:rPr lang="en-GB" sz="1000" dirty="0" smtClean="0"/>
                        <a:t>CHAMANGA</a:t>
                      </a:r>
                    </a:p>
                    <a:p>
                      <a:r>
                        <a:rPr lang="en-GB" sz="1000" dirty="0" smtClean="0"/>
                        <a:t>CANOA</a:t>
                      </a:r>
                    </a:p>
                    <a:p>
                      <a:r>
                        <a:rPr lang="en-GB" sz="1000" dirty="0" smtClean="0"/>
                        <a:t>CHONE</a:t>
                      </a:r>
                    </a:p>
                  </a:txBody>
                  <a:tcPr/>
                </a:tc>
              </a:tr>
              <a:tr h="370840">
                <a:tc>
                  <a:txBody>
                    <a:bodyPr/>
                    <a:lstStyle/>
                    <a:p>
                      <a:r>
                        <a:rPr lang="en-GB" sz="1000" dirty="0" smtClean="0"/>
                        <a:t>JUNE 5-9</a:t>
                      </a:r>
                      <a:endParaRPr lang="en-US" sz="1000" dirty="0"/>
                    </a:p>
                  </a:txBody>
                  <a:tcPr/>
                </a:tc>
                <a:tc>
                  <a:txBody>
                    <a:bodyPr/>
                    <a:lstStyle/>
                    <a:p>
                      <a:r>
                        <a:rPr lang="en-GB" sz="1000" dirty="0" smtClean="0"/>
                        <a:t>MANTA</a:t>
                      </a:r>
                    </a:p>
                    <a:p>
                      <a:r>
                        <a:rPr lang="en-GB" sz="1000" dirty="0" smtClean="0"/>
                        <a:t>PORTOVIEJO</a:t>
                      </a:r>
                    </a:p>
                    <a:p>
                      <a:r>
                        <a:rPr lang="en-GB" sz="1000" dirty="0" smtClean="0"/>
                        <a:t>TEAM LEAVES</a:t>
                      </a:r>
                      <a:endParaRPr lang="en-US" sz="1000" dirty="0"/>
                    </a:p>
                  </a:txBody>
                  <a:tcPr/>
                </a:tc>
              </a:tr>
              <a:tr h="370840">
                <a:tc>
                  <a:txBody>
                    <a:bodyPr/>
                    <a:lstStyle/>
                    <a:p>
                      <a:r>
                        <a:rPr lang="en-GB" sz="1000" dirty="0" smtClean="0"/>
                        <a:t>JUNE 15</a:t>
                      </a:r>
                      <a:endParaRPr lang="en-US" sz="1000" dirty="0"/>
                    </a:p>
                  </a:txBody>
                  <a:tcPr/>
                </a:tc>
                <a:tc>
                  <a:txBody>
                    <a:bodyPr/>
                    <a:lstStyle/>
                    <a:p>
                      <a:r>
                        <a:rPr lang="en-GB" sz="1000" dirty="0" smtClean="0"/>
                        <a:t>WCEE16 PAPER SUBMITTED</a:t>
                      </a:r>
                      <a:endParaRPr lang="en-US" sz="1000" dirty="0"/>
                    </a:p>
                  </a:txBody>
                  <a:tcPr/>
                </a:tc>
              </a:tr>
            </a:tbl>
          </a:graphicData>
        </a:graphic>
      </p:graphicFrame>
      <p:sp>
        <p:nvSpPr>
          <p:cNvPr id="39" name="Rectangle 38"/>
          <p:cNvSpPr/>
          <p:nvPr/>
        </p:nvSpPr>
        <p:spPr>
          <a:xfrm>
            <a:off x="6882629" y="5852877"/>
            <a:ext cx="2006896" cy="276999"/>
          </a:xfrm>
          <a:prstGeom prst="rect">
            <a:avLst/>
          </a:prstGeom>
        </p:spPr>
        <p:txBody>
          <a:bodyPr wrap="none">
            <a:spAutoFit/>
          </a:bodyPr>
          <a:lstStyle/>
          <a:p>
            <a:r>
              <a:rPr lang="en-GB" sz="1200" dirty="0" smtClean="0">
                <a:latin typeface="Tahoma" panose="020B0604030504040204" pitchFamily="34" charset="0"/>
                <a:ea typeface="Tahoma" panose="020B0604030504040204" pitchFamily="34" charset="0"/>
                <a:cs typeface="Tahoma" panose="020B0604030504040204" pitchFamily="34" charset="0"/>
              </a:rPr>
              <a:t>2 months “event-to-paper”</a:t>
            </a:r>
            <a:endParaRPr lang="en-US" sz="1200" dirty="0">
              <a:latin typeface="Tahoma" panose="020B0604030504040204" pitchFamily="34" charset="0"/>
              <a:ea typeface="Tahoma" panose="020B0604030504040204" pitchFamily="34" charset="0"/>
              <a:cs typeface="Tahoma" panose="020B0604030504040204" pitchFamily="34" charset="0"/>
            </a:endParaRPr>
          </a:p>
        </p:txBody>
      </p:sp>
      <p:cxnSp>
        <p:nvCxnSpPr>
          <p:cNvPr id="49" name="Straight Arrow Connector 48"/>
          <p:cNvCxnSpPr/>
          <p:nvPr/>
        </p:nvCxnSpPr>
        <p:spPr bwMode="auto">
          <a:xfrm>
            <a:off x="6448245" y="5984116"/>
            <a:ext cx="432048" cy="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30" name="Oval 29"/>
          <p:cNvSpPr/>
          <p:nvPr/>
        </p:nvSpPr>
        <p:spPr bwMode="auto">
          <a:xfrm>
            <a:off x="4110450" y="4066766"/>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113239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Damage Surveys</a:t>
            </a:r>
            <a:endParaRPr lang="en-GB" sz="3200" b="0" cap="none" dirty="0">
              <a:solidFill>
                <a:schemeClr val="tx1"/>
              </a:solidFill>
            </a:endParaRPr>
          </a:p>
        </p:txBody>
      </p:sp>
      <p:sp>
        <p:nvSpPr>
          <p:cNvPr id="16" name="Text Placeholder 2"/>
          <p:cNvSpPr>
            <a:spLocks noGrp="1"/>
          </p:cNvSpPr>
          <p:nvPr>
            <p:ph type="body" idx="1"/>
          </p:nvPr>
        </p:nvSpPr>
        <p:spPr>
          <a:xfrm>
            <a:off x="1043608" y="1412775"/>
            <a:ext cx="7704856" cy="3744417"/>
          </a:xfrm>
        </p:spPr>
        <p:txBody>
          <a:bodyPr anchor="t" anchorCtr="0"/>
          <a:lstStyle/>
          <a:p>
            <a:r>
              <a:rPr lang="en-GB" sz="1600" b="1" dirty="0" smtClean="0">
                <a:solidFill>
                  <a:schemeClr val="tx1"/>
                </a:solidFill>
              </a:rPr>
              <a:t>Why Collect Damage Data?</a:t>
            </a:r>
          </a:p>
          <a:p>
            <a:pPr marL="285750" indent="-285750">
              <a:buFont typeface="Arial" panose="020B0604020202020204" pitchFamily="34" charset="0"/>
              <a:buChar char="•"/>
            </a:pPr>
            <a:r>
              <a:rPr lang="en-GB" sz="1600" dirty="0" smtClean="0">
                <a:solidFill>
                  <a:schemeClr val="tx1"/>
                </a:solidFill>
              </a:rPr>
              <a:t>To better </a:t>
            </a:r>
            <a:r>
              <a:rPr lang="en-GB" sz="1600" dirty="0">
                <a:solidFill>
                  <a:schemeClr val="tx1"/>
                </a:solidFill>
              </a:rPr>
              <a:t>understand the scale and spread of damage</a:t>
            </a:r>
          </a:p>
          <a:p>
            <a:pPr marL="285750" indent="-285750">
              <a:buFont typeface="Arial" panose="020B0604020202020204" pitchFamily="34" charset="0"/>
              <a:buChar char="•"/>
            </a:pPr>
            <a:r>
              <a:rPr lang="en-GB" sz="1600" dirty="0" smtClean="0">
                <a:solidFill>
                  <a:schemeClr val="tx1"/>
                </a:solidFill>
              </a:rPr>
              <a:t>To better </a:t>
            </a:r>
            <a:r>
              <a:rPr lang="en-GB" sz="1600" dirty="0">
                <a:solidFill>
                  <a:schemeClr val="tx1"/>
                </a:solidFill>
              </a:rPr>
              <a:t>understand patterns of damage by typology, height, location, etc.</a:t>
            </a:r>
          </a:p>
          <a:p>
            <a:pPr marL="285750" indent="-285750">
              <a:buFont typeface="Arial" panose="020B0604020202020204" pitchFamily="34" charset="0"/>
              <a:buChar char="•"/>
            </a:pPr>
            <a:r>
              <a:rPr lang="en-GB" sz="1600" dirty="0" smtClean="0">
                <a:solidFill>
                  <a:schemeClr val="tx1"/>
                </a:solidFill>
              </a:rPr>
              <a:t>To produce </a:t>
            </a:r>
            <a:r>
              <a:rPr lang="en-GB" sz="1600" dirty="0">
                <a:solidFill>
                  <a:schemeClr val="tx1"/>
                </a:solidFill>
              </a:rPr>
              <a:t>empirical fragility and vulnerability functions </a:t>
            </a:r>
          </a:p>
          <a:p>
            <a:pPr marL="285750" indent="-285750">
              <a:buFont typeface="Arial" panose="020B0604020202020204" pitchFamily="34" charset="0"/>
              <a:buChar char="•"/>
            </a:pPr>
            <a:r>
              <a:rPr lang="en-GB" sz="1600" dirty="0" smtClean="0">
                <a:solidFill>
                  <a:schemeClr val="tx1"/>
                </a:solidFill>
              </a:rPr>
              <a:t>To validate </a:t>
            </a:r>
            <a:r>
              <a:rPr lang="en-GB" sz="1600" dirty="0">
                <a:solidFill>
                  <a:schemeClr val="tx1"/>
                </a:solidFill>
              </a:rPr>
              <a:t>analytical fragility and vulnerability </a:t>
            </a:r>
            <a:r>
              <a:rPr lang="en-GB" sz="1600" dirty="0" smtClean="0">
                <a:solidFill>
                  <a:schemeClr val="tx1"/>
                </a:solidFill>
              </a:rPr>
              <a:t>functions</a:t>
            </a:r>
          </a:p>
          <a:p>
            <a:pPr marL="285750" indent="-285750">
              <a:buFont typeface="Arial" panose="020B0604020202020204" pitchFamily="34" charset="0"/>
              <a:buChar char="•"/>
            </a:pPr>
            <a:endParaRPr lang="en-GB" sz="1600" dirty="0">
              <a:solidFill>
                <a:schemeClr val="tx1"/>
              </a:solidFill>
            </a:endParaRPr>
          </a:p>
          <a:p>
            <a:r>
              <a:rPr lang="en-GB" sz="1600" b="1" dirty="0" smtClean="0">
                <a:solidFill>
                  <a:schemeClr val="tx1"/>
                </a:solidFill>
              </a:rPr>
              <a:t>What are the Limitations in Collecting Damage Data?</a:t>
            </a:r>
          </a:p>
          <a:p>
            <a:pPr marL="285750" indent="-285750">
              <a:buFont typeface="Arial" panose="020B0604020202020204" pitchFamily="34" charset="0"/>
              <a:buChar char="•"/>
            </a:pPr>
            <a:r>
              <a:rPr lang="en-GB" sz="1600" dirty="0" smtClean="0">
                <a:solidFill>
                  <a:schemeClr val="tx1"/>
                </a:solidFill>
              </a:rPr>
              <a:t>Demolition</a:t>
            </a: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Outside inspection only</a:t>
            </a:r>
          </a:p>
          <a:p>
            <a:pPr marL="285750" indent="-285750">
              <a:buFont typeface="Arial" panose="020B0604020202020204" pitchFamily="34" charset="0"/>
              <a:buChar char="•"/>
            </a:pPr>
            <a:r>
              <a:rPr lang="en-GB" sz="1600" dirty="0">
                <a:solidFill>
                  <a:schemeClr val="tx1"/>
                </a:solidFill>
              </a:rPr>
              <a:t>Lesser-damaged buildings</a:t>
            </a:r>
          </a:p>
          <a:p>
            <a:pPr marL="285750" indent="-285750">
              <a:buFont typeface="Arial" panose="020B0604020202020204" pitchFamily="34" charset="0"/>
              <a:buChar char="•"/>
            </a:pPr>
            <a:r>
              <a:rPr lang="en-GB" sz="1600" dirty="0">
                <a:solidFill>
                  <a:schemeClr val="tx1"/>
                </a:solidFill>
              </a:rPr>
              <a:t>Relatively small numbers</a:t>
            </a:r>
          </a:p>
          <a:p>
            <a:pPr marL="285750" indent="-285750">
              <a:buFont typeface="Arial" panose="020B0604020202020204" pitchFamily="34" charset="0"/>
              <a:buChar char="•"/>
            </a:pPr>
            <a:r>
              <a:rPr lang="en-GB" sz="1600" dirty="0">
                <a:solidFill>
                  <a:schemeClr val="tx1"/>
                </a:solidFill>
              </a:rPr>
              <a:t>Surveyor </a:t>
            </a:r>
            <a:r>
              <a:rPr lang="en-GB" sz="1600" dirty="0" smtClean="0">
                <a:solidFill>
                  <a:schemeClr val="tx1"/>
                </a:solidFill>
              </a:rPr>
              <a:t>accuracy</a:t>
            </a:r>
            <a:endParaRPr lang="en-GB" sz="1600" dirty="0">
              <a:solidFill>
                <a:schemeClr val="tx1"/>
              </a:solidFill>
            </a:endParaRPr>
          </a:p>
        </p:txBody>
      </p:sp>
      <p:pic>
        <p:nvPicPr>
          <p:cNvPr id="11"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292080" y="3789040"/>
            <a:ext cx="3056062" cy="2292047"/>
          </a:xfrm>
          <a:prstGeom prst="rect">
            <a:avLst/>
          </a:prstGeom>
          <a:noFill/>
          <a:ln w="9525">
            <a:noFill/>
            <a:miter lim="800000"/>
            <a:headEnd/>
            <a:tailEnd/>
          </a:ln>
        </p:spPr>
      </p:pic>
    </p:spTree>
    <p:extLst>
      <p:ext uri="{BB962C8B-B14F-4D97-AF65-F5344CB8AC3E}">
        <p14:creationId xmlns:p14="http://schemas.microsoft.com/office/powerpoint/2010/main" val="187672548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11000" y="1412776"/>
            <a:ext cx="7712778" cy="4608000"/>
          </a:xfrm>
          <a:prstGeom prst="rect">
            <a:avLst/>
          </a:prstGeom>
        </p:spPr>
      </p:pic>
      <p:sp>
        <p:nvSpPr>
          <p:cNvPr id="7"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sz="3200" dirty="0" smtClean="0">
                <a:solidFill>
                  <a:schemeClr val="tx1"/>
                </a:solidFill>
              </a:rPr>
              <a:t>Manta - Tarqui Survey</a:t>
            </a:r>
            <a:endParaRPr lang="en-GB" sz="3200" b="0" cap="none" dirty="0">
              <a:solidFill>
                <a:schemeClr val="tx1"/>
              </a:solidFill>
            </a:endParaRPr>
          </a:p>
        </p:txBody>
      </p:sp>
    </p:spTree>
    <p:extLst>
      <p:ext uri="{BB962C8B-B14F-4D97-AF65-F5344CB8AC3E}">
        <p14:creationId xmlns:p14="http://schemas.microsoft.com/office/powerpoint/2010/main" val="250028423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sz="3200" dirty="0" smtClean="0">
                <a:solidFill>
                  <a:schemeClr val="tx1"/>
                </a:solidFill>
              </a:rPr>
              <a:t>Manta Seismometer Station</a:t>
            </a:r>
            <a:endParaRPr lang="en-GB" sz="3200" b="0" cap="none" dirty="0">
              <a:solidFill>
                <a:schemeClr val="tx1"/>
              </a:solidFill>
            </a:endParaRPr>
          </a:p>
        </p:txBody>
      </p:sp>
      <p:pic>
        <p:nvPicPr>
          <p:cNvPr id="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5576" y="1412776"/>
            <a:ext cx="7672983" cy="4608000"/>
          </a:xfrm>
          <a:prstGeom prst="rect">
            <a:avLst/>
          </a:prstGeom>
        </p:spPr>
      </p:pic>
    </p:spTree>
    <p:extLst>
      <p:ext uri="{BB962C8B-B14F-4D97-AF65-F5344CB8AC3E}">
        <p14:creationId xmlns:p14="http://schemas.microsoft.com/office/powerpoint/2010/main" val="221945787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810376" y="1412776"/>
            <a:ext cx="7557395" cy="4608000"/>
          </a:xfrm>
          <a:prstGeom prst="rect">
            <a:avLst/>
          </a:prstGeom>
          <a:noFill/>
          <a:ln w="9525">
            <a:noFill/>
            <a:miter lim="800000"/>
            <a:headEnd/>
            <a:tailEnd/>
          </a:ln>
        </p:spPr>
      </p:pic>
      <p:sp>
        <p:nvSpPr>
          <p:cNvPr id="3" name="Oval 2"/>
          <p:cNvSpPr/>
          <p:nvPr/>
        </p:nvSpPr>
        <p:spPr bwMode="auto">
          <a:xfrm>
            <a:off x="4860032" y="4293096"/>
            <a:ext cx="720080" cy="72008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sz="3200" dirty="0" smtClean="0">
                <a:solidFill>
                  <a:schemeClr val="tx1"/>
                </a:solidFill>
              </a:rPr>
              <a:t>Portoviejo</a:t>
            </a:r>
            <a:endParaRPr lang="en-GB" sz="3200" b="0" cap="none" dirty="0">
              <a:solidFill>
                <a:schemeClr val="tx1"/>
              </a:solidFill>
            </a:endParaRPr>
          </a:p>
        </p:txBody>
      </p:sp>
      <p:sp>
        <p:nvSpPr>
          <p:cNvPr id="9" name="TextBox 8"/>
          <p:cNvSpPr txBox="1"/>
          <p:nvPr/>
        </p:nvSpPr>
        <p:spPr>
          <a:xfrm>
            <a:off x="6300192" y="3716776"/>
            <a:ext cx="1440160" cy="400110"/>
          </a:xfrm>
          <a:prstGeom prst="rect">
            <a:avLst/>
          </a:prstGeom>
          <a:noFill/>
        </p:spPr>
        <p:txBody>
          <a:bodyPr wrap="square" rtlCol="0">
            <a:spAutoFit/>
          </a:bodyPr>
          <a:lstStyle/>
          <a:p>
            <a:r>
              <a:rPr lang="en-GB" sz="1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PORTOVIEJO GROUND ZERO</a:t>
            </a:r>
            <a:endPar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p:cNvCxnSpPr>
            <a:stCxn id="9" idx="1"/>
            <a:endCxn id="3" idx="7"/>
          </p:cNvCxnSpPr>
          <p:nvPr/>
        </p:nvCxnSpPr>
        <p:spPr bwMode="auto">
          <a:xfrm flipH="1">
            <a:off x="5474659" y="3916831"/>
            <a:ext cx="825533" cy="48171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514951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5576" y="1412776"/>
            <a:ext cx="7687016" cy="4608000"/>
          </a:xfrm>
          <a:prstGeom prst="rect">
            <a:avLst/>
          </a:prstGeom>
        </p:spPr>
      </p:pic>
      <p:sp>
        <p:nvSpPr>
          <p:cNvPr id="7"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sz="3200" dirty="0" smtClean="0">
                <a:solidFill>
                  <a:schemeClr val="tx1"/>
                </a:solidFill>
              </a:rPr>
              <a:t>Portoviejo Ground Zero Survey</a:t>
            </a:r>
            <a:endParaRPr lang="en-GB" sz="3200" b="0" cap="none" dirty="0">
              <a:solidFill>
                <a:schemeClr val="tx1"/>
              </a:solidFill>
            </a:endParaRPr>
          </a:p>
        </p:txBody>
      </p:sp>
    </p:spTree>
    <p:extLst>
      <p:ext uri="{BB962C8B-B14F-4D97-AF65-F5344CB8AC3E}">
        <p14:creationId xmlns:p14="http://schemas.microsoft.com/office/powerpoint/2010/main" val="201873160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5576" y="1412776"/>
            <a:ext cx="7656693" cy="4608000"/>
          </a:xfrm>
          <a:prstGeom prst="rect">
            <a:avLst/>
          </a:prstGeom>
        </p:spPr>
      </p:pic>
      <p:sp>
        <p:nvSpPr>
          <p:cNvPr id="7"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sz="3200" dirty="0" smtClean="0">
                <a:solidFill>
                  <a:schemeClr val="tx1"/>
                </a:solidFill>
              </a:rPr>
              <a:t>Portoviejo Seismometer Station</a:t>
            </a:r>
            <a:endParaRPr lang="en-GB" sz="3200" b="0" cap="none" dirty="0">
              <a:solidFill>
                <a:schemeClr val="tx1"/>
              </a:solidFill>
            </a:endParaRPr>
          </a:p>
        </p:txBody>
      </p:sp>
    </p:spTree>
    <p:extLst>
      <p:ext uri="{BB962C8B-B14F-4D97-AF65-F5344CB8AC3E}">
        <p14:creationId xmlns:p14="http://schemas.microsoft.com/office/powerpoint/2010/main" val="394182142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Jama Damage Survey</a:t>
            </a:r>
            <a:endParaRPr lang="en-GB" sz="3200" b="0" cap="none" dirty="0">
              <a:solidFill>
                <a:schemeClr val="tx1"/>
              </a:solidFill>
            </a:endParaRPr>
          </a:p>
        </p:txBody>
      </p:sp>
      <p:pic>
        <p:nvPicPr>
          <p:cNvPr id="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5576" y="1412776"/>
            <a:ext cx="7675337" cy="4608000"/>
          </a:xfrm>
          <a:prstGeom prst="rect">
            <a:avLst/>
          </a:prstGeom>
        </p:spPr>
      </p:pic>
    </p:spTree>
    <p:extLst>
      <p:ext uri="{BB962C8B-B14F-4D97-AF65-F5344CB8AC3E}">
        <p14:creationId xmlns:p14="http://schemas.microsoft.com/office/powerpoint/2010/main" val="32369227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Pedernales Damage Survey</a:t>
            </a:r>
            <a:endParaRPr lang="en-GB" sz="3200" b="0" cap="none" dirty="0">
              <a:solidFill>
                <a:schemeClr val="tx1"/>
              </a:solidFill>
            </a:endParaRPr>
          </a:p>
        </p:txBody>
      </p:sp>
      <p:pic>
        <p:nvPicPr>
          <p:cNvPr id="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5576" y="1412776"/>
            <a:ext cx="7654317" cy="4608000"/>
          </a:xfrm>
          <a:prstGeom prst="rect">
            <a:avLst/>
          </a:prstGeom>
        </p:spPr>
      </p:pic>
    </p:spTree>
    <p:extLst>
      <p:ext uri="{BB962C8B-B14F-4D97-AF65-F5344CB8AC3E}">
        <p14:creationId xmlns:p14="http://schemas.microsoft.com/office/powerpoint/2010/main" val="369823633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7490" t="11140" r="7143" b="11752"/>
          <a:stretch/>
        </p:blipFill>
        <p:spPr>
          <a:xfrm>
            <a:off x="971600" y="1426240"/>
            <a:ext cx="7200800" cy="4595048"/>
          </a:xfrm>
        </p:spPr>
      </p:pic>
      <p:sp>
        <p:nvSpPr>
          <p:cNvPr id="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Damage Survey Results</a:t>
            </a:r>
            <a:endParaRPr lang="en-GB" sz="3200" b="0" cap="none" dirty="0">
              <a:solidFill>
                <a:schemeClr val="tx1"/>
              </a:solidFill>
            </a:endParaRPr>
          </a:p>
        </p:txBody>
      </p:sp>
    </p:spTree>
    <p:extLst>
      <p:ext uri="{BB962C8B-B14F-4D97-AF65-F5344CB8AC3E}">
        <p14:creationId xmlns:p14="http://schemas.microsoft.com/office/powerpoint/2010/main" val="299937426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6718" t="10686" r="6718" b="10566"/>
          <a:stretch/>
        </p:blipFill>
        <p:spPr>
          <a:xfrm>
            <a:off x="971600" y="1368142"/>
            <a:ext cx="7200800" cy="4767958"/>
          </a:xfrm>
        </p:spPr>
      </p:pic>
      <p:sp>
        <p:nvSpPr>
          <p:cNvPr id="5"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Damage Survey Results</a:t>
            </a:r>
            <a:endParaRPr lang="en-GB" sz="3200" b="0" cap="none" dirty="0">
              <a:solidFill>
                <a:schemeClr val="tx1"/>
              </a:solidFill>
            </a:endParaRPr>
          </a:p>
        </p:txBody>
      </p:sp>
    </p:spTree>
    <p:extLst>
      <p:ext uri="{BB962C8B-B14F-4D97-AF65-F5344CB8AC3E}">
        <p14:creationId xmlns:p14="http://schemas.microsoft.com/office/powerpoint/2010/main" val="38048363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Ecuadorian Context</a:t>
            </a:r>
            <a:endParaRPr lang="en-GB" sz="3200" b="0" cap="none" dirty="0">
              <a:solidFill>
                <a:schemeClr val="tx1"/>
              </a:solidFill>
            </a:endParaRPr>
          </a:p>
        </p:txBody>
      </p:sp>
      <p:sp>
        <p:nvSpPr>
          <p:cNvPr id="16" name="Text Placeholder 2"/>
          <p:cNvSpPr>
            <a:spLocks noGrp="1"/>
          </p:cNvSpPr>
          <p:nvPr>
            <p:ph type="body" idx="1"/>
          </p:nvPr>
        </p:nvSpPr>
        <p:spPr>
          <a:xfrm>
            <a:off x="1043608" y="1412775"/>
            <a:ext cx="7704856" cy="4752529"/>
          </a:xfrm>
        </p:spPr>
        <p:txBody>
          <a:bodyPr anchor="t" anchorCtr="0"/>
          <a:lstStyle/>
          <a:p>
            <a:pPr marL="285750" indent="-285750">
              <a:buFont typeface="Arial" panose="020B0604020202020204" pitchFamily="34" charset="0"/>
              <a:buChar char="•"/>
            </a:pPr>
            <a:r>
              <a:rPr lang="en-GB" sz="1600" dirty="0" smtClean="0">
                <a:solidFill>
                  <a:schemeClr val="tx1"/>
                </a:solidFill>
              </a:rPr>
              <a:t>Ecuador has about 15m population, US$100b GDP, relatively high inequality</a:t>
            </a:r>
          </a:p>
          <a:p>
            <a:pPr marL="285750" indent="-285750">
              <a:buFont typeface="Arial" panose="020B0604020202020204" pitchFamily="34" charset="0"/>
              <a:buChar char="•"/>
            </a:pPr>
            <a:r>
              <a:rPr lang="en-GB" sz="1600" dirty="0" smtClean="0">
                <a:solidFill>
                  <a:schemeClr val="tx1"/>
                </a:solidFill>
              </a:rPr>
              <a:t>Level of development similar (somewhat lower) to neighbours</a:t>
            </a:r>
          </a:p>
          <a:p>
            <a:pPr marL="285750" indent="-285750">
              <a:buFont typeface="Arial" panose="020B0604020202020204" pitchFamily="34" charset="0"/>
              <a:buChar char="•"/>
            </a:pPr>
            <a:endParaRPr lang="en-GB" sz="1600" dirty="0" smtClean="0">
              <a:solidFill>
                <a:schemeClr val="tx1"/>
              </a:solidFill>
            </a:endParaRPr>
          </a:p>
          <a:p>
            <a:pPr marL="285750" indent="-285750">
              <a:buFont typeface="Arial" panose="020B0604020202020204" pitchFamily="34" charset="0"/>
              <a:buChar char="•"/>
            </a:pPr>
            <a:r>
              <a:rPr lang="en-GB" sz="1600" dirty="0" err="1" smtClean="0">
                <a:solidFill>
                  <a:schemeClr val="tx1"/>
                </a:solidFill>
              </a:rPr>
              <a:t>Manabi</a:t>
            </a:r>
            <a:r>
              <a:rPr lang="en-GB" sz="1600" dirty="0" smtClean="0">
                <a:solidFill>
                  <a:schemeClr val="tx1"/>
                </a:solidFill>
              </a:rPr>
              <a:t> is the 3</a:t>
            </a:r>
            <a:r>
              <a:rPr lang="en-GB" sz="1600" baseline="30000" dirty="0" smtClean="0">
                <a:solidFill>
                  <a:schemeClr val="tx1"/>
                </a:solidFill>
              </a:rPr>
              <a:t>rd</a:t>
            </a:r>
            <a:r>
              <a:rPr lang="en-GB" sz="1600" dirty="0" smtClean="0">
                <a:solidFill>
                  <a:schemeClr val="tx1"/>
                </a:solidFill>
              </a:rPr>
              <a:t> </a:t>
            </a:r>
            <a:r>
              <a:rPr lang="en-GB" sz="1600" dirty="0">
                <a:solidFill>
                  <a:schemeClr val="tx1"/>
                </a:solidFill>
              </a:rPr>
              <a:t>most populated region in the </a:t>
            </a:r>
            <a:r>
              <a:rPr lang="en-GB" sz="1600" dirty="0" smtClean="0">
                <a:solidFill>
                  <a:schemeClr val="tx1"/>
                </a:solidFill>
              </a:rPr>
              <a:t>country</a:t>
            </a:r>
          </a:p>
          <a:p>
            <a:pPr marL="285750" indent="-285750">
              <a:buFont typeface="Arial" panose="020B0604020202020204" pitchFamily="34" charset="0"/>
              <a:buChar char="•"/>
            </a:pPr>
            <a:r>
              <a:rPr lang="en-GB" sz="1600" dirty="0">
                <a:solidFill>
                  <a:schemeClr val="tx1"/>
                </a:solidFill>
              </a:rPr>
              <a:t>Economic </a:t>
            </a:r>
            <a:r>
              <a:rPr lang="en-GB" sz="1600" dirty="0" smtClean="0">
                <a:solidFill>
                  <a:schemeClr val="tx1"/>
                </a:solidFill>
              </a:rPr>
              <a:t>importance: shrimp </a:t>
            </a:r>
            <a:r>
              <a:rPr lang="en-GB" sz="1600" dirty="0">
                <a:solidFill>
                  <a:schemeClr val="tx1"/>
                </a:solidFill>
              </a:rPr>
              <a:t>farming, agriculture, and tourism</a:t>
            </a:r>
          </a:p>
          <a:p>
            <a:pPr marL="285750" indent="-285750">
              <a:buFont typeface="Arial" panose="020B0604020202020204" pitchFamily="34" charset="0"/>
              <a:buChar char="•"/>
              <a:defRPr/>
            </a:pPr>
            <a:r>
              <a:rPr lang="en-GB" sz="1600" dirty="0">
                <a:solidFill>
                  <a:schemeClr val="tx1"/>
                </a:solidFill>
              </a:rPr>
              <a:t>Ecuador is suffering from low oil prices</a:t>
            </a:r>
          </a:p>
          <a:p>
            <a:pPr marL="285750" indent="-285750">
              <a:buFont typeface="Arial" panose="020B0604020202020204" pitchFamily="34" charset="0"/>
              <a:buChar char="•"/>
              <a:defRPr/>
            </a:pPr>
            <a:r>
              <a:rPr lang="en-GB" sz="1600" dirty="0">
                <a:solidFill>
                  <a:schemeClr val="tx1"/>
                </a:solidFill>
              </a:rPr>
              <a:t>Recent rains and floods prior to earthquake</a:t>
            </a:r>
          </a:p>
          <a:p>
            <a:pPr marL="285750" indent="-285750">
              <a:buFont typeface="Arial" panose="020B0604020202020204" pitchFamily="34" charset="0"/>
              <a:buChar char="•"/>
            </a:pPr>
            <a:r>
              <a:rPr lang="en-GB" sz="1600" dirty="0">
                <a:solidFill>
                  <a:schemeClr val="tx1"/>
                </a:solidFill>
              </a:rPr>
              <a:t>Cliffs and mountains in rural areas and along roads</a:t>
            </a:r>
          </a:p>
          <a:p>
            <a:pPr marL="285750" indent="-285750">
              <a:buFont typeface="Arial" panose="020B0604020202020204" pitchFamily="34" charset="0"/>
              <a:buChar char="•"/>
            </a:pPr>
            <a:r>
              <a:rPr lang="en-GB" sz="1600" dirty="0">
                <a:solidFill>
                  <a:schemeClr val="tx1"/>
                </a:solidFill>
              </a:rPr>
              <a:t>Number of informal settlements constructed in hazardous areas</a:t>
            </a:r>
          </a:p>
          <a:p>
            <a:pPr marL="285750" indent="-285750">
              <a:buFont typeface="Arial" panose="020B0604020202020204" pitchFamily="34" charset="0"/>
              <a:buChar char="•"/>
              <a:defRPr/>
            </a:pPr>
            <a:r>
              <a:rPr lang="en-GB" sz="1600" dirty="0">
                <a:solidFill>
                  <a:schemeClr val="tx1"/>
                </a:solidFill>
              </a:rPr>
              <a:t>A time of delicate political context between government and military</a:t>
            </a:r>
          </a:p>
          <a:p>
            <a:pPr marL="285750" indent="-285750">
              <a:buFont typeface="Arial" panose="020B0604020202020204" pitchFamily="34" charset="0"/>
              <a:buChar char="•"/>
              <a:defRPr/>
            </a:pPr>
            <a:r>
              <a:rPr lang="en-GB" sz="1600" dirty="0">
                <a:solidFill>
                  <a:schemeClr val="tx1"/>
                </a:solidFill>
              </a:rPr>
              <a:t>Scarcity of mechanisms for financial </a:t>
            </a:r>
            <a:r>
              <a:rPr lang="en-GB" sz="1600" dirty="0" smtClean="0">
                <a:solidFill>
                  <a:schemeClr val="tx1"/>
                </a:solidFill>
              </a:rPr>
              <a:t>response</a:t>
            </a:r>
          </a:p>
          <a:p>
            <a:pPr marL="285750" indent="-285750">
              <a:buFont typeface="Arial" panose="020B0604020202020204" pitchFamily="34" charset="0"/>
              <a:buChar char="•"/>
              <a:defRPr/>
            </a:pPr>
            <a:endParaRPr lang="en-GB" sz="1600" dirty="0">
              <a:solidFill>
                <a:schemeClr val="tx1"/>
              </a:solidFill>
            </a:endParaRPr>
          </a:p>
          <a:p>
            <a:pPr marL="285750" indent="-285750">
              <a:buFont typeface="Arial" panose="020B0604020202020204" pitchFamily="34" charset="0"/>
              <a:buChar char="•"/>
              <a:defRPr/>
            </a:pPr>
            <a:r>
              <a:rPr lang="en-GB" sz="1600" dirty="0">
                <a:solidFill>
                  <a:schemeClr val="tx1"/>
                </a:solidFill>
              </a:rPr>
              <a:t>Earthquake occurs on a Saturday at around 7pm local </a:t>
            </a:r>
            <a:r>
              <a:rPr lang="en-GB" sz="1600" dirty="0" smtClean="0">
                <a:solidFill>
                  <a:schemeClr val="tx1"/>
                </a:solidFill>
              </a:rPr>
              <a:t>time</a:t>
            </a: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New </a:t>
            </a:r>
            <a:r>
              <a:rPr lang="en-GB" sz="1600" dirty="0" smtClean="0">
                <a:solidFill>
                  <a:schemeClr val="tx1"/>
                </a:solidFill>
              </a:rPr>
              <a:t>building </a:t>
            </a:r>
            <a:r>
              <a:rPr lang="en-GB" sz="1600" dirty="0">
                <a:solidFill>
                  <a:schemeClr val="tx1"/>
                </a:solidFill>
              </a:rPr>
              <a:t>c</a:t>
            </a:r>
            <a:r>
              <a:rPr lang="en-GB" sz="1600" dirty="0" smtClean="0">
                <a:solidFill>
                  <a:schemeClr val="tx1"/>
                </a:solidFill>
              </a:rPr>
              <a:t>ode introduced in 2014 </a:t>
            </a:r>
            <a:r>
              <a:rPr lang="en-GB" sz="1600" dirty="0">
                <a:solidFill>
                  <a:schemeClr val="tx1"/>
                </a:solidFill>
              </a:rPr>
              <a:t>for seismic design (NEC-15</a:t>
            </a:r>
            <a:r>
              <a:rPr lang="en-GB" sz="1600" dirty="0" smtClean="0">
                <a:solidFill>
                  <a:schemeClr val="tx1"/>
                </a:solidFill>
              </a:rPr>
              <a:t>)</a:t>
            </a: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Push </a:t>
            </a:r>
            <a:r>
              <a:rPr lang="en-GB" sz="1600" dirty="0">
                <a:solidFill>
                  <a:schemeClr val="tx1"/>
                </a:solidFill>
              </a:rPr>
              <a:t>for seismic risk preparedness </a:t>
            </a:r>
            <a:r>
              <a:rPr lang="en-GB" sz="1600" dirty="0" smtClean="0">
                <a:solidFill>
                  <a:schemeClr val="tx1"/>
                </a:solidFill>
              </a:rPr>
              <a:t>within SARA </a:t>
            </a:r>
            <a:r>
              <a:rPr lang="en-GB" sz="1600" dirty="0">
                <a:solidFill>
                  <a:schemeClr val="tx1"/>
                </a:solidFill>
              </a:rPr>
              <a:t>project </a:t>
            </a:r>
            <a:r>
              <a:rPr lang="en-GB" sz="1600" dirty="0" smtClean="0">
                <a:solidFill>
                  <a:schemeClr val="tx1"/>
                </a:solidFill>
              </a:rPr>
              <a:t>(mainly Quito)</a:t>
            </a: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Prompt and effective response from the Armed Forces</a:t>
            </a:r>
            <a:endParaRPr lang="en-GB" sz="1600" dirty="0">
              <a:solidFill>
                <a:schemeClr val="tx1"/>
              </a:solidFill>
            </a:endParaRPr>
          </a:p>
        </p:txBody>
      </p:sp>
      <p:sp>
        <p:nvSpPr>
          <p:cNvPr id="2" name="TextBox 1"/>
          <p:cNvSpPr txBox="1"/>
          <p:nvPr/>
        </p:nvSpPr>
        <p:spPr>
          <a:xfrm rot="16200000">
            <a:off x="-484376" y="3331731"/>
            <a:ext cx="2304256" cy="338554"/>
          </a:xfrm>
          <a:prstGeom prst="rect">
            <a:avLst/>
          </a:prstGeom>
          <a:noFill/>
        </p:spPr>
        <p:txBody>
          <a:bodyPr wrap="square" rtlCol="0">
            <a:spAutoFit/>
          </a:bodyPr>
          <a:lstStyle/>
          <a:p>
            <a:pPr algn="ctr" eaLnBrk="0" hangingPunct="0">
              <a:spcBef>
                <a:spcPct val="20000"/>
              </a:spcBef>
            </a:pPr>
            <a:r>
              <a:rPr lang="en-GB" sz="1600" dirty="0">
                <a:latin typeface="+mn-lt"/>
              </a:rPr>
              <a:t>Exacerbating factors</a:t>
            </a:r>
            <a:endParaRPr lang="en-US" sz="1600" dirty="0">
              <a:latin typeface="+mn-lt"/>
            </a:endParaRPr>
          </a:p>
        </p:txBody>
      </p:sp>
      <p:sp>
        <p:nvSpPr>
          <p:cNvPr id="24" name="TextBox 23"/>
          <p:cNvSpPr txBox="1"/>
          <p:nvPr/>
        </p:nvSpPr>
        <p:spPr>
          <a:xfrm rot="16200000">
            <a:off x="-169786" y="5383959"/>
            <a:ext cx="1656184" cy="338554"/>
          </a:xfrm>
          <a:prstGeom prst="rect">
            <a:avLst/>
          </a:prstGeom>
          <a:noFill/>
        </p:spPr>
        <p:txBody>
          <a:bodyPr wrap="square" rtlCol="0">
            <a:spAutoFit/>
          </a:bodyPr>
          <a:lstStyle/>
          <a:p>
            <a:pPr algn="ctr" eaLnBrk="0" hangingPunct="0">
              <a:spcBef>
                <a:spcPct val="20000"/>
              </a:spcBef>
            </a:pPr>
            <a:r>
              <a:rPr lang="en-GB" sz="1600" dirty="0" smtClean="0">
                <a:latin typeface="+mn-lt"/>
              </a:rPr>
              <a:t>Attenuating</a:t>
            </a:r>
            <a:endParaRPr lang="en-US" sz="1600" dirty="0">
              <a:latin typeface="+mn-lt"/>
            </a:endParaRPr>
          </a:p>
        </p:txBody>
      </p:sp>
    </p:spTree>
    <p:extLst>
      <p:ext uri="{BB962C8B-B14F-4D97-AF65-F5344CB8AC3E}">
        <p14:creationId xmlns:p14="http://schemas.microsoft.com/office/powerpoint/2010/main" val="39949685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p:cNvPicPr>
          <p:nvPr>
            <p:ph idx="1"/>
          </p:nvPr>
        </p:nvPicPr>
        <p:blipFill rotWithShape="1">
          <a:blip r:embed="rId2" cstate="email">
            <a:extLst>
              <a:ext uri="{28A0092B-C50C-407E-A947-70E740481C1C}">
                <a14:useLocalDpi xmlns:a14="http://schemas.microsoft.com/office/drawing/2010/main"/>
              </a:ext>
            </a:extLst>
          </a:blip>
          <a:srcRect l="9268" t="30379" r="9411" b="29707"/>
          <a:stretch/>
        </p:blipFill>
        <p:spPr bwMode="auto">
          <a:xfrm>
            <a:off x="1691680" y="4013934"/>
            <a:ext cx="5760000" cy="2223377"/>
          </a:xfrm>
          <a:prstGeom prst="rect">
            <a:avLst/>
          </a:prstGeom>
          <a:solidFill>
            <a:schemeClr val="bg1"/>
          </a:solidFill>
          <a:ln>
            <a:noFill/>
          </a:ln>
          <a:extLst>
            <a:ext uri="{53640926-AAD7-44d8-BBD7-CCE9431645EC}">
              <a14:shadowObscured xmlns:a14="http://schemas.microsoft.com/office/drawing/2010/main"/>
            </a:ext>
          </a:extLst>
        </p:spPr>
      </p:pic>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1691680" y="1268759"/>
            <a:ext cx="5760000" cy="2702507"/>
          </a:xfrm>
          <a:prstGeom prst="rect">
            <a:avLst/>
          </a:prstGeom>
          <a:noFill/>
          <a:ln>
            <a:noFill/>
          </a:ln>
        </p:spPr>
      </p:pic>
      <p:sp>
        <p:nvSpPr>
          <p:cNvPr id="8"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Spectral Analysis</a:t>
            </a:r>
            <a:endParaRPr lang="en-GB" sz="3200" b="0" cap="none" dirty="0">
              <a:solidFill>
                <a:schemeClr val="tx1"/>
              </a:solidFill>
            </a:endParaRPr>
          </a:p>
        </p:txBody>
      </p:sp>
    </p:spTree>
    <p:extLst>
      <p:ext uri="{BB962C8B-B14F-4D97-AF65-F5344CB8AC3E}">
        <p14:creationId xmlns:p14="http://schemas.microsoft.com/office/powerpoint/2010/main" val="266207170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EU </a:t>
            </a:r>
            <a:r>
              <a:rPr lang="en-GB" sz="3200" b="0" cap="none" dirty="0">
                <a:solidFill>
                  <a:schemeClr val="tx1"/>
                </a:solidFill>
              </a:rPr>
              <a:t>Civil Protection </a:t>
            </a:r>
            <a:r>
              <a:rPr lang="en-GB" sz="3200" b="0" cap="none" dirty="0" smtClean="0">
                <a:solidFill>
                  <a:schemeClr val="tx1"/>
                </a:solidFill>
              </a:rPr>
              <a:t>Mechanism</a:t>
            </a:r>
            <a:endParaRPr lang="en-GB" sz="3200" b="0" cap="none" dirty="0">
              <a:solidFill>
                <a:schemeClr val="tx1"/>
              </a:solidFill>
            </a:endParaRPr>
          </a:p>
        </p:txBody>
      </p:sp>
      <p:sp>
        <p:nvSpPr>
          <p:cNvPr id="16" name="Text Placeholder 2"/>
          <p:cNvSpPr>
            <a:spLocks noGrp="1"/>
          </p:cNvSpPr>
          <p:nvPr>
            <p:ph type="body" idx="1"/>
          </p:nvPr>
        </p:nvSpPr>
        <p:spPr>
          <a:xfrm>
            <a:off x="539552" y="1412775"/>
            <a:ext cx="8136904" cy="3744417"/>
          </a:xfrm>
        </p:spPr>
        <p:txBody>
          <a:bodyPr anchor="t" anchorCtr="0"/>
          <a:lstStyle/>
          <a:p>
            <a:endParaRPr lang="en-GB" sz="1600" b="1" dirty="0" smtClean="0">
              <a:solidFill>
                <a:schemeClr val="tx1"/>
              </a:solidFill>
            </a:endParaRPr>
          </a:p>
          <a:p>
            <a:r>
              <a:rPr lang="en-GB" sz="1600" b="1" dirty="0">
                <a:solidFill>
                  <a:schemeClr val="tx1"/>
                </a:solidFill>
              </a:rPr>
              <a:t>PREVENTION</a:t>
            </a:r>
          </a:p>
          <a:p>
            <a:r>
              <a:rPr lang="en-GB" sz="1600" dirty="0" smtClean="0">
                <a:solidFill>
                  <a:schemeClr val="tx1"/>
                </a:solidFill>
              </a:rPr>
              <a:t>Disaster </a:t>
            </a:r>
            <a:r>
              <a:rPr lang="en-GB" sz="1600" dirty="0">
                <a:solidFill>
                  <a:schemeClr val="tx1"/>
                </a:solidFill>
              </a:rPr>
              <a:t>prevention is possible by various ways such as creating an inventory of information on disasters, sharing of best practices, reinforcing early warning tools etc.</a:t>
            </a:r>
          </a:p>
          <a:p>
            <a:endParaRPr lang="en-GB" sz="1600" b="1" dirty="0" smtClean="0">
              <a:solidFill>
                <a:schemeClr val="tx1"/>
              </a:solidFill>
            </a:endParaRPr>
          </a:p>
          <a:p>
            <a:r>
              <a:rPr lang="en-GB" sz="1600" b="1" dirty="0" smtClean="0">
                <a:solidFill>
                  <a:schemeClr val="tx1"/>
                </a:solidFill>
              </a:rPr>
              <a:t>PREPAREDNESS</a:t>
            </a:r>
            <a:endParaRPr lang="en-GB" sz="1600" b="1" dirty="0">
              <a:solidFill>
                <a:schemeClr val="tx1"/>
              </a:solidFill>
            </a:endParaRPr>
          </a:p>
          <a:p>
            <a:r>
              <a:rPr lang="en-GB" sz="1600" dirty="0" smtClean="0">
                <a:solidFill>
                  <a:schemeClr val="tx1"/>
                </a:solidFill>
              </a:rPr>
              <a:t>Training </a:t>
            </a:r>
            <a:r>
              <a:rPr lang="en-GB" sz="1600" dirty="0">
                <a:solidFill>
                  <a:schemeClr val="tx1"/>
                </a:solidFill>
              </a:rPr>
              <a:t>programmes, exercises during simulated emergencies, exchange of expert's programmes, cooperation projects to prepare communities and the general population. </a:t>
            </a:r>
          </a:p>
          <a:p>
            <a:endParaRPr lang="en-GB" sz="1600" b="1" dirty="0" smtClean="0">
              <a:solidFill>
                <a:schemeClr val="tx1"/>
              </a:solidFill>
            </a:endParaRPr>
          </a:p>
          <a:p>
            <a:r>
              <a:rPr lang="en-GB" sz="1600" b="1" dirty="0" smtClean="0">
                <a:solidFill>
                  <a:schemeClr val="tx1"/>
                </a:solidFill>
              </a:rPr>
              <a:t>RESPONSE</a:t>
            </a:r>
            <a:endParaRPr lang="en-GB" sz="1600" b="1" dirty="0">
              <a:solidFill>
                <a:schemeClr val="tx1"/>
              </a:solidFill>
            </a:endParaRPr>
          </a:p>
          <a:p>
            <a:r>
              <a:rPr lang="en-GB" sz="1600" dirty="0" smtClean="0">
                <a:solidFill>
                  <a:schemeClr val="tx1"/>
                </a:solidFill>
              </a:rPr>
              <a:t>Assistance </a:t>
            </a:r>
            <a:r>
              <a:rPr lang="en-GB" sz="1600" dirty="0">
                <a:solidFill>
                  <a:schemeClr val="tx1"/>
                </a:solidFill>
              </a:rPr>
              <a:t>may include search and rescue teams, medical teams, shelter, water purification units and other relief items requested.</a:t>
            </a:r>
          </a:p>
          <a:p>
            <a:endParaRPr lang="en-GB" sz="1600" b="1" dirty="0">
              <a:solidFill>
                <a:schemeClr val="tx1"/>
              </a:solidFill>
            </a:endParaRPr>
          </a:p>
        </p:txBody>
      </p:sp>
      <p:sp>
        <p:nvSpPr>
          <p:cNvPr id="8" name="Content Placeholder 2"/>
          <p:cNvSpPr txBox="1">
            <a:spLocks/>
          </p:cNvSpPr>
          <p:nvPr/>
        </p:nvSpPr>
        <p:spPr bwMode="auto">
          <a:xfrm>
            <a:off x="3347864" y="52832"/>
            <a:ext cx="572412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r">
              <a:buFontTx/>
              <a:buNone/>
              <a:defRPr/>
            </a:pPr>
            <a:r>
              <a:rPr lang="en-US" sz="1000" b="0" kern="0" dirty="0" smtClean="0">
                <a:solidFill>
                  <a:schemeClr val="tx1"/>
                </a:solidFill>
              </a:rPr>
              <a:t>        Courtesy of Carlos Molina Hutt and the European Civil Protection Mission</a:t>
            </a:r>
            <a:endParaRPr lang="en-US" sz="1000" b="0" kern="0" dirty="0">
              <a:solidFill>
                <a:schemeClr val="tx1"/>
              </a:solidFill>
            </a:endParaRPr>
          </a:p>
        </p:txBody>
      </p:sp>
      <p:sp>
        <p:nvSpPr>
          <p:cNvPr id="2" name="TextBox 1"/>
          <p:cNvSpPr txBox="1"/>
          <p:nvPr/>
        </p:nvSpPr>
        <p:spPr>
          <a:xfrm>
            <a:off x="755576" y="5327307"/>
            <a:ext cx="1728192" cy="646331"/>
          </a:xfrm>
          <a:prstGeom prst="rect">
            <a:avLst/>
          </a:prstGeom>
          <a:solidFill>
            <a:schemeClr val="accent2"/>
          </a:solidFill>
        </p:spPr>
        <p:txBody>
          <a:bodyPr wrap="square" rtlCol="0">
            <a:spAutoFit/>
          </a:bodyPr>
          <a:lstStyle/>
          <a:p>
            <a:pPr algn="ctr"/>
            <a:r>
              <a:rPr lang="en-GB" sz="1200" dirty="0" smtClean="0">
                <a:solidFill>
                  <a:schemeClr val="bg1"/>
                </a:solidFill>
                <a:latin typeface="+mn-lt"/>
              </a:rPr>
              <a:t>COUNTRY REQUESTS ASSISTANCE FOR SPECIFIC NEEDS</a:t>
            </a:r>
            <a:endParaRPr lang="en-US" sz="1200" dirty="0">
              <a:solidFill>
                <a:schemeClr val="bg1"/>
              </a:solidFill>
              <a:latin typeface="+mn-lt"/>
            </a:endParaRPr>
          </a:p>
        </p:txBody>
      </p:sp>
      <p:sp>
        <p:nvSpPr>
          <p:cNvPr id="10" name="TextBox 9"/>
          <p:cNvSpPr txBox="1"/>
          <p:nvPr/>
        </p:nvSpPr>
        <p:spPr>
          <a:xfrm>
            <a:off x="3311860" y="5234974"/>
            <a:ext cx="1728192" cy="830997"/>
          </a:xfrm>
          <a:prstGeom prst="rect">
            <a:avLst/>
          </a:prstGeom>
          <a:solidFill>
            <a:schemeClr val="accent2"/>
          </a:solidFill>
        </p:spPr>
        <p:txBody>
          <a:bodyPr wrap="square" rtlCol="0">
            <a:spAutoFit/>
          </a:bodyPr>
          <a:lstStyle/>
          <a:p>
            <a:pPr algn="ctr"/>
            <a:r>
              <a:rPr lang="en-GB" sz="1200" dirty="0" smtClean="0">
                <a:solidFill>
                  <a:schemeClr val="bg1"/>
                </a:solidFill>
                <a:latin typeface="+mn-lt"/>
              </a:rPr>
              <a:t>EU REQUESTS SKILLS IN MEMBER STATES AND MATCHES WITH NEEDS</a:t>
            </a:r>
            <a:endParaRPr lang="en-US" sz="1200" dirty="0">
              <a:solidFill>
                <a:schemeClr val="bg1"/>
              </a:solidFill>
              <a:latin typeface="+mn-lt"/>
            </a:endParaRPr>
          </a:p>
        </p:txBody>
      </p:sp>
      <p:cxnSp>
        <p:nvCxnSpPr>
          <p:cNvPr id="5" name="Straight Arrow Connector 4"/>
          <p:cNvCxnSpPr>
            <a:stCxn id="2" idx="3"/>
            <a:endCxn id="10" idx="1"/>
          </p:cNvCxnSpPr>
          <p:nvPr/>
        </p:nvCxnSpPr>
        <p:spPr bwMode="auto">
          <a:xfrm>
            <a:off x="2483768" y="5650473"/>
            <a:ext cx="828092"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3" name="TextBox 12"/>
          <p:cNvSpPr txBox="1"/>
          <p:nvPr/>
        </p:nvSpPr>
        <p:spPr>
          <a:xfrm>
            <a:off x="5868144" y="5234974"/>
            <a:ext cx="2503896" cy="830997"/>
          </a:xfrm>
          <a:prstGeom prst="rect">
            <a:avLst/>
          </a:prstGeom>
          <a:solidFill>
            <a:schemeClr val="accent2"/>
          </a:solidFill>
        </p:spPr>
        <p:txBody>
          <a:bodyPr wrap="square" rtlCol="0">
            <a:spAutoFit/>
          </a:bodyPr>
          <a:lstStyle/>
          <a:p>
            <a:pPr algn="ctr"/>
            <a:r>
              <a:rPr lang="en-GB" sz="1200" dirty="0" smtClean="0">
                <a:solidFill>
                  <a:schemeClr val="bg1"/>
                </a:solidFill>
                <a:latin typeface="+mn-lt"/>
              </a:rPr>
              <a:t>IF COUNTRY ACCEPTS</a:t>
            </a:r>
          </a:p>
          <a:p>
            <a:pPr algn="ctr"/>
            <a:r>
              <a:rPr lang="en-GB" sz="1200" dirty="0" smtClean="0">
                <a:solidFill>
                  <a:schemeClr val="bg1"/>
                </a:solidFill>
                <a:latin typeface="+mn-lt"/>
              </a:rPr>
              <a:t>PROPOSED TEAM, TEAM IS DEPLOYED COORDINATING WITH LOCAL GOVERNMENT</a:t>
            </a:r>
            <a:endParaRPr lang="en-US" sz="1200" dirty="0">
              <a:solidFill>
                <a:schemeClr val="bg1"/>
              </a:solidFill>
              <a:latin typeface="+mn-lt"/>
            </a:endParaRPr>
          </a:p>
        </p:txBody>
      </p:sp>
      <p:cxnSp>
        <p:nvCxnSpPr>
          <p:cNvPr id="15" name="Straight Arrow Connector 14"/>
          <p:cNvCxnSpPr>
            <a:stCxn id="10" idx="3"/>
            <a:endCxn id="13" idx="1"/>
          </p:cNvCxnSpPr>
          <p:nvPr/>
        </p:nvCxnSpPr>
        <p:spPr bwMode="auto">
          <a:xfrm>
            <a:off x="5040052" y="5650473"/>
            <a:ext cx="828092"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8532" y="4941168"/>
            <a:ext cx="661987" cy="67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40366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EU </a:t>
            </a:r>
            <a:r>
              <a:rPr lang="en-GB" sz="3200" b="0" cap="none" dirty="0">
                <a:solidFill>
                  <a:schemeClr val="tx1"/>
                </a:solidFill>
              </a:rPr>
              <a:t>Civil Protection Team </a:t>
            </a:r>
          </a:p>
        </p:txBody>
      </p:sp>
      <p:sp>
        <p:nvSpPr>
          <p:cNvPr id="16" name="Text Placeholder 2"/>
          <p:cNvSpPr>
            <a:spLocks noGrp="1"/>
          </p:cNvSpPr>
          <p:nvPr>
            <p:ph type="body" idx="1"/>
          </p:nvPr>
        </p:nvSpPr>
        <p:spPr>
          <a:xfrm>
            <a:off x="1043608" y="1412775"/>
            <a:ext cx="7704856" cy="3744417"/>
          </a:xfrm>
        </p:spPr>
        <p:txBody>
          <a:bodyPr anchor="t" anchorCtr="0"/>
          <a:lstStyle/>
          <a:p>
            <a:r>
              <a:rPr lang="en-GB" sz="1600" dirty="0">
                <a:solidFill>
                  <a:schemeClr val="tx1"/>
                </a:solidFill>
              </a:rPr>
              <a:t>Base of Operations: Portoviejo (Arrived April 24)</a:t>
            </a:r>
          </a:p>
          <a:p>
            <a:endParaRPr lang="en-GB" sz="1600" b="1" dirty="0" smtClean="0">
              <a:solidFill>
                <a:schemeClr val="tx1"/>
              </a:solidFill>
            </a:endParaRPr>
          </a:p>
          <a:p>
            <a:r>
              <a:rPr lang="en-GB" sz="1600" b="1" dirty="0" smtClean="0">
                <a:solidFill>
                  <a:schemeClr val="tx1"/>
                </a:solidFill>
              </a:rPr>
              <a:t>Activities</a:t>
            </a:r>
          </a:p>
          <a:p>
            <a:pPr marL="285750" indent="-285750">
              <a:buFont typeface="Arial" panose="020B0604020202020204" pitchFamily="34" charset="0"/>
              <a:buChar char="•"/>
            </a:pPr>
            <a:r>
              <a:rPr lang="en-GB" sz="1600" dirty="0" smtClean="0">
                <a:solidFill>
                  <a:schemeClr val="tx1"/>
                </a:solidFill>
              </a:rPr>
              <a:t>Supported </a:t>
            </a:r>
            <a:r>
              <a:rPr lang="en-GB" sz="1600" dirty="0">
                <a:solidFill>
                  <a:schemeClr val="tx1"/>
                </a:solidFill>
              </a:rPr>
              <a:t>the Ecuadorian Government</a:t>
            </a:r>
          </a:p>
          <a:p>
            <a:pPr marL="285750" indent="-285750">
              <a:buFont typeface="Arial" panose="020B0604020202020204" pitchFamily="34" charset="0"/>
              <a:buChar char="•"/>
            </a:pPr>
            <a:r>
              <a:rPr lang="en-GB" sz="1600" dirty="0">
                <a:solidFill>
                  <a:schemeClr val="tx1"/>
                </a:solidFill>
              </a:rPr>
              <a:t>Adapted assessment methodology to Ecuadorian context</a:t>
            </a:r>
          </a:p>
          <a:p>
            <a:pPr marL="285750" indent="-285750">
              <a:buFont typeface="Arial" panose="020B0604020202020204" pitchFamily="34" charset="0"/>
              <a:buChar char="•"/>
            </a:pPr>
            <a:r>
              <a:rPr lang="en-GB" sz="1600" dirty="0">
                <a:solidFill>
                  <a:schemeClr val="tx1"/>
                </a:solidFill>
              </a:rPr>
              <a:t>Facilitating the task assignment to other teams</a:t>
            </a:r>
          </a:p>
          <a:p>
            <a:pPr marL="285750" indent="-285750">
              <a:buFont typeface="Arial" panose="020B0604020202020204" pitchFamily="34" charset="0"/>
              <a:buChar char="•"/>
            </a:pPr>
            <a:r>
              <a:rPr lang="en-GB" sz="1600" dirty="0">
                <a:solidFill>
                  <a:schemeClr val="tx1"/>
                </a:solidFill>
              </a:rPr>
              <a:t>Knowledge Transfer </a:t>
            </a:r>
          </a:p>
          <a:p>
            <a:endParaRPr lang="en-GB" sz="1600" b="1" dirty="0">
              <a:solidFill>
                <a:schemeClr val="tx1"/>
              </a:solidFill>
            </a:endParaRPr>
          </a:p>
        </p:txBody>
      </p:sp>
      <p:pic>
        <p:nvPicPr>
          <p:cNvPr id="6" name="Picture 2" descr="E:\Ecuador\Fotos Ecuador\Photos_Hilaire-2016-05-31\Photos Hilaire\DSC_035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0336" y="3663834"/>
            <a:ext cx="3736695" cy="24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E:\CMH_Drive\UCL Desktop\IStructE Blog\IStructE - Ecuador\Carlos Meeting.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6439" y="3663834"/>
            <a:ext cx="4416897" cy="24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3347864" y="52832"/>
            <a:ext cx="572412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r">
              <a:buFontTx/>
              <a:buNone/>
              <a:defRPr/>
            </a:pPr>
            <a:r>
              <a:rPr lang="en-US" sz="1000" b="0" kern="0" dirty="0" smtClean="0">
                <a:solidFill>
                  <a:schemeClr val="tx1"/>
                </a:solidFill>
              </a:rPr>
              <a:t>        Courtesy of Carlos Molina Hutt and the European Civil Protection Mission</a:t>
            </a:r>
            <a:endParaRPr lang="en-US" sz="1000" b="0" kern="0" dirty="0">
              <a:solidFill>
                <a:schemeClr val="tx1"/>
              </a:solidFill>
            </a:endParaRPr>
          </a:p>
        </p:txBody>
      </p:sp>
    </p:spTree>
    <p:extLst>
      <p:ext uri="{BB962C8B-B14F-4D97-AF65-F5344CB8AC3E}">
        <p14:creationId xmlns:p14="http://schemas.microsoft.com/office/powerpoint/2010/main" val="82391036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Structural Assessment Work</a:t>
            </a:r>
            <a:endParaRPr lang="en-GB" sz="3200" b="0" cap="none" dirty="0">
              <a:solidFill>
                <a:schemeClr val="tx1"/>
              </a:solidFill>
            </a:endParaRPr>
          </a:p>
        </p:txBody>
      </p:sp>
      <p:sp>
        <p:nvSpPr>
          <p:cNvPr id="16" name="Text Placeholder 2"/>
          <p:cNvSpPr>
            <a:spLocks noGrp="1"/>
          </p:cNvSpPr>
          <p:nvPr>
            <p:ph type="body" idx="1"/>
          </p:nvPr>
        </p:nvSpPr>
        <p:spPr>
          <a:xfrm>
            <a:off x="1043608" y="1412775"/>
            <a:ext cx="7704856" cy="1368153"/>
          </a:xfrm>
        </p:spPr>
        <p:txBody>
          <a:bodyPr anchor="t" anchorCtr="0"/>
          <a:lstStyle/>
          <a:p>
            <a:pPr marL="285750" indent="-285750">
              <a:buFont typeface="Arial" panose="020B0604020202020204" pitchFamily="34" charset="0"/>
              <a:buChar char="•"/>
            </a:pPr>
            <a:r>
              <a:rPr lang="en-GB" sz="1600" dirty="0" smtClean="0">
                <a:solidFill>
                  <a:schemeClr val="tx1"/>
                </a:solidFill>
              </a:rPr>
              <a:t>Rapid </a:t>
            </a:r>
            <a:r>
              <a:rPr lang="en-GB" sz="1600" dirty="0">
                <a:solidFill>
                  <a:schemeClr val="tx1"/>
                </a:solidFill>
              </a:rPr>
              <a:t>Post-Earthquake Safety Evaluations (Adapted ATC-20)</a:t>
            </a:r>
          </a:p>
          <a:p>
            <a:pPr marL="285750" indent="-285750">
              <a:buFont typeface="Arial" panose="020B0604020202020204" pitchFamily="34" charset="0"/>
              <a:buChar char="•"/>
            </a:pPr>
            <a:r>
              <a:rPr lang="en-GB" sz="1600" dirty="0">
                <a:solidFill>
                  <a:schemeClr val="tx1"/>
                </a:solidFill>
              </a:rPr>
              <a:t>Detailed Post-Earthquake Safety Evaluations (Adapted ATC-20)</a:t>
            </a:r>
          </a:p>
          <a:p>
            <a:pPr marL="285750" indent="-285750">
              <a:buFont typeface="Arial" panose="020B0604020202020204" pitchFamily="34" charset="0"/>
              <a:buChar char="•"/>
            </a:pPr>
            <a:r>
              <a:rPr lang="en-GB" sz="1600" dirty="0">
                <a:solidFill>
                  <a:schemeClr val="tx1"/>
                </a:solidFill>
              </a:rPr>
              <a:t>Demolition Verification </a:t>
            </a:r>
            <a:r>
              <a:rPr lang="en-GB" sz="1600" dirty="0" smtClean="0">
                <a:solidFill>
                  <a:schemeClr val="tx1"/>
                </a:solidFill>
              </a:rPr>
              <a:t>(due </a:t>
            </a:r>
            <a:r>
              <a:rPr lang="en-GB" sz="1600" dirty="0">
                <a:solidFill>
                  <a:schemeClr val="tx1"/>
                </a:solidFill>
              </a:rPr>
              <a:t>to unnecessary </a:t>
            </a:r>
            <a:r>
              <a:rPr lang="en-GB" sz="1600" dirty="0" smtClean="0">
                <a:solidFill>
                  <a:schemeClr val="tx1"/>
                </a:solidFill>
              </a:rPr>
              <a:t>demolition </a:t>
            </a:r>
            <a:r>
              <a:rPr lang="en-GB" sz="1600" dirty="0">
                <a:solidFill>
                  <a:schemeClr val="tx1"/>
                </a:solidFill>
              </a:rPr>
              <a:t>taking place)</a:t>
            </a:r>
          </a:p>
          <a:p>
            <a:pPr marL="285750" indent="-285750">
              <a:buFont typeface="Arial" panose="020B0604020202020204" pitchFamily="34" charset="0"/>
              <a:buChar char="•"/>
            </a:pPr>
            <a:r>
              <a:rPr lang="en-GB" sz="1600" dirty="0">
                <a:solidFill>
                  <a:schemeClr val="tx1"/>
                </a:solidFill>
              </a:rPr>
              <a:t>Safe Road Access </a:t>
            </a:r>
            <a:r>
              <a:rPr lang="en-GB" sz="1600" dirty="0" smtClean="0">
                <a:solidFill>
                  <a:schemeClr val="tx1"/>
                </a:solidFill>
              </a:rPr>
              <a:t>(to </a:t>
            </a:r>
            <a:r>
              <a:rPr lang="en-GB" sz="1600" dirty="0">
                <a:solidFill>
                  <a:schemeClr val="tx1"/>
                </a:solidFill>
              </a:rPr>
              <a:t>re-open the arteries of </a:t>
            </a:r>
            <a:r>
              <a:rPr lang="en-GB" sz="1600" dirty="0" smtClean="0">
                <a:solidFill>
                  <a:schemeClr val="tx1"/>
                </a:solidFill>
              </a:rPr>
              <a:t>Ground Zero</a:t>
            </a:r>
            <a:r>
              <a:rPr lang="en-GB" sz="1600" dirty="0">
                <a:solidFill>
                  <a:schemeClr val="tx1"/>
                </a:solidFill>
              </a:rPr>
              <a:t>)</a:t>
            </a:r>
          </a:p>
          <a:p>
            <a:endParaRPr lang="en-GB" sz="1600" b="1" dirty="0">
              <a:solidFill>
                <a:schemeClr val="tx1"/>
              </a:solidFill>
            </a:endParaRPr>
          </a:p>
        </p:txBody>
      </p:sp>
      <p:sp>
        <p:nvSpPr>
          <p:cNvPr id="8" name="Content Placeholder 2"/>
          <p:cNvSpPr txBox="1">
            <a:spLocks/>
          </p:cNvSpPr>
          <p:nvPr/>
        </p:nvSpPr>
        <p:spPr bwMode="auto">
          <a:xfrm>
            <a:off x="3347864" y="52832"/>
            <a:ext cx="572412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r">
              <a:buFontTx/>
              <a:buNone/>
              <a:defRPr/>
            </a:pPr>
            <a:r>
              <a:rPr lang="en-US" sz="1000" b="0" kern="0" dirty="0" smtClean="0">
                <a:solidFill>
                  <a:schemeClr val="tx1"/>
                </a:solidFill>
              </a:rPr>
              <a:t>        Courtesy of Carlos Molina Hutt and the European Civil Protection Mission</a:t>
            </a:r>
            <a:endParaRPr lang="en-US" sz="1000" b="0" kern="0" dirty="0">
              <a:solidFill>
                <a:schemeClr val="tx1"/>
              </a:solidFill>
            </a:endParaRPr>
          </a:p>
        </p:txBody>
      </p:sp>
      <p:grpSp>
        <p:nvGrpSpPr>
          <p:cNvPr id="2" name="Group 1"/>
          <p:cNvGrpSpPr/>
          <p:nvPr/>
        </p:nvGrpSpPr>
        <p:grpSpPr>
          <a:xfrm>
            <a:off x="251520" y="3357280"/>
            <a:ext cx="2880000" cy="2592000"/>
            <a:chOff x="719931" y="3937000"/>
            <a:chExt cx="2470150" cy="2120900"/>
          </a:xfrm>
        </p:grpSpPr>
        <p:pic>
          <p:nvPicPr>
            <p:cNvPr id="11" name="Imagen 2" descr="C:\Users\areyes\Desktop\FB_IMG_14617025533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931" y="3937000"/>
              <a:ext cx="24701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0894" y="4797425"/>
              <a:ext cx="2308225" cy="126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grpSp>
        <p:nvGrpSpPr>
          <p:cNvPr id="4" name="Group 3"/>
          <p:cNvGrpSpPr/>
          <p:nvPr/>
        </p:nvGrpSpPr>
        <p:grpSpPr>
          <a:xfrm>
            <a:off x="3132000" y="3357280"/>
            <a:ext cx="2880000" cy="2592000"/>
            <a:chOff x="3276600" y="3984625"/>
            <a:chExt cx="2468562" cy="2073275"/>
          </a:xfrm>
        </p:grpSpPr>
        <p:pic>
          <p:nvPicPr>
            <p:cNvPr id="10" name="Imagen 2" descr="C:\Users\areyes\Desktop\FB_IMG_14617025533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6600" y="3984625"/>
              <a:ext cx="24685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46450" y="4797425"/>
              <a:ext cx="2328862" cy="126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grpSp>
        <p:nvGrpSpPr>
          <p:cNvPr id="5" name="Group 4"/>
          <p:cNvGrpSpPr/>
          <p:nvPr/>
        </p:nvGrpSpPr>
        <p:grpSpPr>
          <a:xfrm>
            <a:off x="6012480" y="3357280"/>
            <a:ext cx="2880000" cy="2592000"/>
            <a:chOff x="6011863" y="3964781"/>
            <a:chExt cx="2468562" cy="2093119"/>
          </a:xfrm>
        </p:grpSpPr>
        <p:pic>
          <p:nvPicPr>
            <p:cNvPr id="9" name="Imagen 2" descr="C:\Users\areyes\Desktop\FB_IMG_1461702553307.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11863" y="3964781"/>
              <a:ext cx="24685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69013" y="4797425"/>
              <a:ext cx="2354262" cy="126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Tree>
    <p:extLst>
      <p:ext uri="{BB962C8B-B14F-4D97-AF65-F5344CB8AC3E}">
        <p14:creationId xmlns:p14="http://schemas.microsoft.com/office/powerpoint/2010/main" val="274389618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Main Contributions</a:t>
            </a:r>
            <a:endParaRPr lang="en-GB" sz="3200" b="0" cap="none" dirty="0">
              <a:solidFill>
                <a:schemeClr val="tx1"/>
              </a:solidFill>
            </a:endParaRPr>
          </a:p>
        </p:txBody>
      </p:sp>
      <p:sp>
        <p:nvSpPr>
          <p:cNvPr id="16" name="Text Placeholder 2"/>
          <p:cNvSpPr>
            <a:spLocks noGrp="1"/>
          </p:cNvSpPr>
          <p:nvPr>
            <p:ph type="body" idx="1"/>
          </p:nvPr>
        </p:nvSpPr>
        <p:spPr>
          <a:xfrm>
            <a:off x="1547664" y="1412775"/>
            <a:ext cx="7200800" cy="1800201"/>
          </a:xfrm>
        </p:spPr>
        <p:txBody>
          <a:bodyPr anchor="t" anchorCtr="0"/>
          <a:lstStyle/>
          <a:p>
            <a:r>
              <a:rPr lang="en-GB" sz="1600" dirty="0" smtClean="0">
                <a:solidFill>
                  <a:schemeClr val="tx1"/>
                </a:solidFill>
              </a:rPr>
              <a:t>PORTOVIEJO</a:t>
            </a: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551 buildings assessed</a:t>
            </a:r>
          </a:p>
          <a:p>
            <a:pPr marL="285750" indent="-285750">
              <a:buFont typeface="Arial" panose="020B0604020202020204" pitchFamily="34" charset="0"/>
              <a:buChar char="•"/>
            </a:pPr>
            <a:r>
              <a:rPr lang="en-GB" sz="1600" dirty="0">
                <a:solidFill>
                  <a:schemeClr val="tx1"/>
                </a:solidFill>
              </a:rPr>
              <a:t>188 green </a:t>
            </a:r>
          </a:p>
          <a:p>
            <a:pPr marL="285750" indent="-285750">
              <a:buFont typeface="Arial" panose="020B0604020202020204" pitchFamily="34" charset="0"/>
              <a:buChar char="•"/>
            </a:pPr>
            <a:r>
              <a:rPr lang="en-GB" sz="1600" dirty="0">
                <a:solidFill>
                  <a:schemeClr val="tx1"/>
                </a:solidFill>
              </a:rPr>
              <a:t>189 yellow </a:t>
            </a:r>
          </a:p>
          <a:p>
            <a:pPr marL="285750" indent="-285750">
              <a:buFont typeface="Arial" panose="020B0604020202020204" pitchFamily="34" charset="0"/>
              <a:buChar char="•"/>
            </a:pPr>
            <a:r>
              <a:rPr lang="en-GB" sz="1600" dirty="0">
                <a:solidFill>
                  <a:schemeClr val="tx1"/>
                </a:solidFill>
              </a:rPr>
              <a:t>174 red </a:t>
            </a:r>
          </a:p>
          <a:p>
            <a:pPr marL="285750" indent="-285750">
              <a:buFont typeface="Arial" panose="020B0604020202020204" pitchFamily="34" charset="0"/>
              <a:buChar char="•"/>
            </a:pPr>
            <a:r>
              <a:rPr lang="en-GB" sz="1600" dirty="0">
                <a:solidFill>
                  <a:schemeClr val="tx1"/>
                </a:solidFill>
              </a:rPr>
              <a:t>5 km of safe access roads</a:t>
            </a:r>
          </a:p>
          <a:p>
            <a:endParaRPr lang="en-GB" sz="1600" b="1" dirty="0">
              <a:solidFill>
                <a:schemeClr val="tx1"/>
              </a:solidFill>
            </a:endParaRPr>
          </a:p>
        </p:txBody>
      </p:sp>
      <p:sp>
        <p:nvSpPr>
          <p:cNvPr id="8" name="Content Placeholder 2"/>
          <p:cNvSpPr txBox="1">
            <a:spLocks/>
          </p:cNvSpPr>
          <p:nvPr/>
        </p:nvSpPr>
        <p:spPr bwMode="auto">
          <a:xfrm>
            <a:off x="3347864" y="52832"/>
            <a:ext cx="572412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r">
              <a:buFontTx/>
              <a:buNone/>
              <a:defRPr/>
            </a:pPr>
            <a:r>
              <a:rPr lang="en-US" sz="1000" b="0" kern="0" dirty="0" smtClean="0">
                <a:solidFill>
                  <a:schemeClr val="tx1"/>
                </a:solidFill>
              </a:rPr>
              <a:t>        Courtesy of Carlos Molina Hutt and the European Civil Protection Mission</a:t>
            </a:r>
            <a:endParaRPr lang="en-US" sz="1000" b="0" kern="0" dirty="0">
              <a:solidFill>
                <a:schemeClr val="tx1"/>
              </a:solidFill>
            </a:endParaRPr>
          </a:p>
        </p:txBody>
      </p:sp>
      <p:pic>
        <p:nvPicPr>
          <p:cNvPr id="17" name="Picture 3" descr="C:\Users\Carlos Molina Hutt\Desktop\Mapa_Zonificacion_Comercial_Fases_Evacuacion_v5.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7664" y="3356992"/>
            <a:ext cx="3530036" cy="28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2080" y="3356992"/>
            <a:ext cx="2844000" cy="28440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Straight Arrow Connector 18"/>
          <p:cNvCxnSpPr>
            <a:stCxn id="18" idx="1"/>
          </p:cNvCxnSpPr>
          <p:nvPr/>
        </p:nvCxnSpPr>
        <p:spPr bwMode="auto">
          <a:xfrm flipH="1">
            <a:off x="3347864" y="4778992"/>
            <a:ext cx="1944216" cy="450208"/>
          </a:xfrm>
          <a:prstGeom prst="straightConnector1">
            <a:avLst/>
          </a:prstGeom>
          <a:ln w="25400">
            <a:solidFill>
              <a:srgbClr val="FF0000"/>
            </a:solidFill>
            <a:tailEnd type="triangle"/>
          </a:ln>
          <a:extLst/>
        </p:spPr>
        <p:style>
          <a:lnRef idx="1">
            <a:schemeClr val="dk1"/>
          </a:lnRef>
          <a:fillRef idx="0">
            <a:schemeClr val="dk1"/>
          </a:fillRef>
          <a:effectRef idx="0">
            <a:schemeClr val="dk1"/>
          </a:effectRef>
          <a:fontRef idx="minor">
            <a:schemeClr val="tx1"/>
          </a:fontRef>
        </p:style>
      </p:cxnSp>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4342" y="1196752"/>
            <a:ext cx="3419475"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89974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21" y="3356992"/>
            <a:ext cx="7234063" cy="2232248"/>
          </a:xfrm>
        </p:spPr>
        <p:txBody>
          <a:bodyPr anchor="b" anchorCtr="0"/>
          <a:lstStyle/>
          <a:p>
            <a:r>
              <a:rPr lang="en-US" dirty="0" smtClean="0">
                <a:solidFill>
                  <a:schemeClr val="tx1"/>
                </a:solidFill>
              </a:rPr>
              <a:t>Part 4</a:t>
            </a:r>
            <a:br>
              <a:rPr lang="en-US" dirty="0" smtClean="0">
                <a:solidFill>
                  <a:schemeClr val="tx1"/>
                </a:solidFill>
              </a:rPr>
            </a:br>
            <a:r>
              <a:rPr lang="en-US" b="0" dirty="0" smtClean="0">
                <a:solidFill>
                  <a:schemeClr val="tx1"/>
                </a:solidFill>
              </a:rPr>
              <a:t>SOCIAL ASPECTS</a:t>
            </a:r>
            <a:endParaRPr lang="en-US" b="0" dirty="0">
              <a:solidFill>
                <a:schemeClr val="tx1"/>
              </a:solidFill>
            </a:endParaRPr>
          </a:p>
        </p:txBody>
      </p:sp>
    </p:spTree>
    <p:extLst>
      <p:ext uri="{BB962C8B-B14F-4D97-AF65-F5344CB8AC3E}">
        <p14:creationId xmlns:p14="http://schemas.microsoft.com/office/powerpoint/2010/main" val="325477444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Objectives &amp; Methods</a:t>
            </a:r>
            <a:endParaRPr lang="en-GB" sz="3200" b="0" cap="none" dirty="0">
              <a:solidFill>
                <a:schemeClr val="tx1"/>
              </a:solidFill>
            </a:endParaRPr>
          </a:p>
        </p:txBody>
      </p:sp>
      <p:sp>
        <p:nvSpPr>
          <p:cNvPr id="11" name="Text Placeholder 2"/>
          <p:cNvSpPr>
            <a:spLocks noGrp="1"/>
          </p:cNvSpPr>
          <p:nvPr>
            <p:ph type="body" idx="1"/>
          </p:nvPr>
        </p:nvSpPr>
        <p:spPr>
          <a:xfrm>
            <a:off x="611560" y="1412775"/>
            <a:ext cx="3600400" cy="2736305"/>
          </a:xfrm>
        </p:spPr>
        <p:txBody>
          <a:bodyPr anchor="t" anchorCtr="0"/>
          <a:lstStyle/>
          <a:p>
            <a:pPr marL="285750" indent="-285750">
              <a:buFont typeface="Arial" panose="020B0604020202020204" pitchFamily="34" charset="0"/>
              <a:buChar char="•"/>
            </a:pPr>
            <a:r>
              <a:rPr lang="en-GB" sz="1600" dirty="0" smtClean="0">
                <a:solidFill>
                  <a:schemeClr val="tx1"/>
                </a:solidFill>
              </a:rPr>
              <a:t>Conduct qualitative observations on the shelter situation</a:t>
            </a:r>
          </a:p>
          <a:p>
            <a:pPr marL="285750" indent="-285750">
              <a:buFont typeface="Arial" panose="020B0604020202020204" pitchFamily="34" charset="0"/>
              <a:buChar char="•"/>
            </a:pPr>
            <a:r>
              <a:rPr lang="en-GB" sz="1600" dirty="0" smtClean="0">
                <a:solidFill>
                  <a:schemeClr val="tx1"/>
                </a:solidFill>
              </a:rPr>
              <a:t>Conduct preliminary interviews</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Design a questionnaire on site adapted to the local situation</a:t>
            </a:r>
          </a:p>
          <a:p>
            <a:pPr marL="285750" indent="-285750">
              <a:buFont typeface="Arial" panose="020B0604020202020204" pitchFamily="34" charset="0"/>
              <a:buChar char="•"/>
            </a:pPr>
            <a:r>
              <a:rPr lang="en-GB" sz="1600" dirty="0" smtClean="0">
                <a:solidFill>
                  <a:schemeClr val="tx1"/>
                </a:solidFill>
              </a:rPr>
              <a:t>Obtain questionnaire responses</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Total of 120 families surveyed</a:t>
            </a:r>
          </a:p>
        </p:txBody>
      </p:sp>
      <p:pic>
        <p:nvPicPr>
          <p:cNvPr id="2097" name="Picture 4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24584" y="1375960"/>
            <a:ext cx="408622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198584" y="1420776"/>
            <a:ext cx="1440160" cy="246221"/>
          </a:xfrm>
          <a:prstGeom prst="rect">
            <a:avLst/>
          </a:prstGeom>
          <a:noFill/>
        </p:spPr>
        <p:txBody>
          <a:bodyPr wrap="square" rtlCol="0">
            <a:spAutoFit/>
          </a:bodyPr>
          <a:lstStyle/>
          <a:p>
            <a:pPr algn="r"/>
            <a:r>
              <a:rPr lang="en-GB" sz="1000" b="1" dirty="0" smtClean="0">
                <a:solidFill>
                  <a:srgbClr val="800000"/>
                </a:solidFill>
                <a:latin typeface="Tahoma" panose="020B0604030504040204" pitchFamily="34" charset="0"/>
                <a:ea typeface="Tahoma" panose="020B0604030504040204" pitchFamily="34" charset="0"/>
                <a:cs typeface="Tahoma" panose="020B0604030504040204" pitchFamily="34" charset="0"/>
              </a:rPr>
              <a:t>PORTOVIEJO</a:t>
            </a:r>
            <a:endParaRPr lang="en-US" sz="1000" b="1" dirty="0">
              <a:solidFill>
                <a:srgbClr val="80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7198584" y="2903891"/>
            <a:ext cx="1440160" cy="246221"/>
          </a:xfrm>
          <a:prstGeom prst="rect">
            <a:avLst/>
          </a:prstGeom>
          <a:noFill/>
        </p:spPr>
        <p:txBody>
          <a:bodyPr wrap="square" rtlCol="0">
            <a:spAutoFit/>
          </a:bodyPr>
          <a:lstStyle/>
          <a:p>
            <a:pPr algn="r"/>
            <a:r>
              <a:rPr lang="en-GB" sz="1000" b="1" dirty="0" smtClean="0">
                <a:solidFill>
                  <a:srgbClr val="800000"/>
                </a:solidFill>
                <a:latin typeface="Tahoma" panose="020B0604030504040204" pitchFamily="34" charset="0"/>
                <a:ea typeface="Tahoma" panose="020B0604030504040204" pitchFamily="34" charset="0"/>
                <a:cs typeface="Tahoma" panose="020B0604030504040204" pitchFamily="34" charset="0"/>
              </a:rPr>
              <a:t>CANOA</a:t>
            </a:r>
            <a:endParaRPr lang="en-US" sz="1000" b="1" dirty="0">
              <a:solidFill>
                <a:srgbClr val="80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7198584" y="4683185"/>
            <a:ext cx="1440160" cy="246221"/>
          </a:xfrm>
          <a:prstGeom prst="rect">
            <a:avLst/>
          </a:prstGeom>
          <a:noFill/>
        </p:spPr>
        <p:txBody>
          <a:bodyPr wrap="square" rtlCol="0">
            <a:spAutoFit/>
          </a:bodyPr>
          <a:lstStyle/>
          <a:p>
            <a:pPr algn="r"/>
            <a:r>
              <a:rPr lang="en-GB" sz="1000" b="1" dirty="0" smtClean="0">
                <a:solidFill>
                  <a:srgbClr val="800000"/>
                </a:solidFill>
                <a:latin typeface="Tahoma" panose="020B0604030504040204" pitchFamily="34" charset="0"/>
                <a:ea typeface="Tahoma" panose="020B0604030504040204" pitchFamily="34" charset="0"/>
                <a:cs typeface="Tahoma" panose="020B0604030504040204" pitchFamily="34" charset="0"/>
              </a:rPr>
              <a:t>PEDERNALES</a:t>
            </a:r>
            <a:endParaRPr lang="en-US" sz="1000" b="1" dirty="0">
              <a:solidFill>
                <a:srgbClr val="8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760120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83568" y="1413288"/>
            <a:ext cx="7751846" cy="4608000"/>
          </a:xfrm>
          <a:prstGeom prst="rect">
            <a:avLst/>
          </a:prstGeom>
        </p:spPr>
      </p:pic>
      <p:pic>
        <p:nvPicPr>
          <p:cNvPr id="3" name="Picture 2" descr="2.jpg"/>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683568" y="1413288"/>
            <a:ext cx="7751846" cy="4608000"/>
          </a:xfrm>
          <a:prstGeom prst="rect">
            <a:avLst/>
          </a:prstGeom>
        </p:spPr>
      </p:pic>
      <p:pic>
        <p:nvPicPr>
          <p:cNvPr id="4" name="Picture 3" descr="3.jpg"/>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683568" y="1413288"/>
            <a:ext cx="7751846" cy="4608000"/>
          </a:xfrm>
          <a:prstGeom prst="rect">
            <a:avLst/>
          </a:prstGeom>
        </p:spPr>
      </p:pic>
      <p:pic>
        <p:nvPicPr>
          <p:cNvPr id="9" name="Picture 8" descr="4.jpg"/>
          <p:cNvPicPr>
            <a:picLocks noChangeAspect="1"/>
          </p:cNvPicPr>
          <p:nvPr/>
        </p:nvPicPr>
        <p:blipFill>
          <a:blip r:embed="rId8" cstate="email">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683568" y="1413288"/>
            <a:ext cx="7751845" cy="4608000"/>
          </a:xfrm>
          <a:prstGeom prst="rect">
            <a:avLst/>
          </a:prstGeom>
        </p:spPr>
      </p:pic>
      <p:sp>
        <p:nvSpPr>
          <p:cNvPr id="7"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Before &amp; After Scenarios</a:t>
            </a:r>
            <a:endParaRPr lang="en-GB" sz="3200" b="0" cap="none" dirty="0">
              <a:solidFill>
                <a:schemeClr val="tx1"/>
              </a:solidFill>
            </a:endParaRPr>
          </a:p>
        </p:txBody>
      </p:sp>
    </p:spTree>
    <p:extLst>
      <p:ext uri="{BB962C8B-B14F-4D97-AF65-F5344CB8AC3E}">
        <p14:creationId xmlns:p14="http://schemas.microsoft.com/office/powerpoint/2010/main" val="722699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131.jpg"/>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148763" y="1413288"/>
            <a:ext cx="6864592" cy="4608000"/>
          </a:xfrm>
          <a:prstGeom prst="rect">
            <a:avLst/>
          </a:prstGeom>
        </p:spPr>
      </p:pic>
      <p:pic>
        <p:nvPicPr>
          <p:cNvPr id="6" name="Picture 5" descr="DSC_0021.jpg"/>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148763" y="1413288"/>
            <a:ext cx="6864593" cy="4608000"/>
          </a:xfrm>
          <a:prstGeom prst="rect">
            <a:avLst/>
          </a:prstGeom>
        </p:spPr>
      </p:pic>
      <p:pic>
        <p:nvPicPr>
          <p:cNvPr id="7" name="Picture 6" descr="DSC_0024.jpg"/>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148763" y="1413288"/>
            <a:ext cx="6864593" cy="4608000"/>
          </a:xfrm>
          <a:prstGeom prst="rect">
            <a:avLst/>
          </a:prstGeom>
        </p:spPr>
      </p:pic>
      <p:pic>
        <p:nvPicPr>
          <p:cNvPr id="8" name="Picture 7" descr="DSC_0032.jpg"/>
          <p:cNvPicPr>
            <a:picLocks noChangeAspect="1"/>
          </p:cNvPicPr>
          <p:nvPr/>
        </p:nvPicPr>
        <p:blipFill>
          <a:blip r:embed="rId8" cstate="email">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1148763" y="1413288"/>
            <a:ext cx="6864592" cy="4608000"/>
          </a:xfrm>
          <a:prstGeom prst="rect">
            <a:avLst/>
          </a:prstGeom>
        </p:spPr>
      </p:pic>
      <p:pic>
        <p:nvPicPr>
          <p:cNvPr id="10" name="Picture 9" descr="DSC_0256.jpg"/>
          <p:cNvPicPr>
            <a:picLocks noChangeAspect="1"/>
          </p:cNvPicPr>
          <p:nvPr/>
        </p:nvPicPr>
        <p:blipFill>
          <a:blip r:embed="rId10" cstate="email">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tretch>
            <a:fillRect/>
          </a:stretch>
        </p:blipFill>
        <p:spPr>
          <a:xfrm>
            <a:off x="1148763" y="1413288"/>
            <a:ext cx="6864593" cy="4608000"/>
          </a:xfrm>
          <a:prstGeom prst="rect">
            <a:avLst/>
          </a:prstGeom>
        </p:spPr>
      </p:pic>
      <p:sp>
        <p:nvSpPr>
          <p:cNvPr id="9"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Camp Facilities</a:t>
            </a:r>
            <a:endParaRPr lang="en-GB" sz="3200" b="0" cap="none" dirty="0">
              <a:solidFill>
                <a:schemeClr val="tx1"/>
              </a:solidFill>
            </a:endParaRPr>
          </a:p>
        </p:txBody>
      </p:sp>
    </p:spTree>
    <p:extLst>
      <p:ext uri="{BB962C8B-B14F-4D97-AF65-F5344CB8AC3E}">
        <p14:creationId xmlns:p14="http://schemas.microsoft.com/office/powerpoint/2010/main" val="3911921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58.jpg"/>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115616" y="1413288"/>
            <a:ext cx="6864593" cy="4608000"/>
          </a:xfrm>
          <a:prstGeom prst="rect">
            <a:avLst/>
          </a:prstGeom>
        </p:spPr>
      </p:pic>
      <p:pic>
        <p:nvPicPr>
          <p:cNvPr id="3" name="Picture 2" descr="DSC_0283.jpg"/>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115616" y="1413288"/>
            <a:ext cx="6864593" cy="4608000"/>
          </a:xfrm>
          <a:prstGeom prst="rect">
            <a:avLst/>
          </a:prstGeom>
        </p:spPr>
      </p:pic>
      <p:pic>
        <p:nvPicPr>
          <p:cNvPr id="4" name="Picture 3" descr="DSC_0490.jpg"/>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115616" y="1413288"/>
            <a:ext cx="6864593" cy="4608000"/>
          </a:xfrm>
          <a:prstGeom prst="rect">
            <a:avLst/>
          </a:prstGeom>
        </p:spPr>
      </p:pic>
      <p:pic>
        <p:nvPicPr>
          <p:cNvPr id="9" name="Picture 8" descr="DSC_0054.jpg"/>
          <p:cNvPicPr>
            <a:picLocks noChangeAspect="1"/>
          </p:cNvPicPr>
          <p:nvPr/>
        </p:nvPicPr>
        <p:blipFill>
          <a:blip r:embed="rId8" cstate="email">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1115616" y="1413288"/>
            <a:ext cx="6864593" cy="4608000"/>
          </a:xfrm>
          <a:prstGeom prst="rect">
            <a:avLst/>
          </a:prstGeom>
        </p:spPr>
      </p:pic>
      <p:pic>
        <p:nvPicPr>
          <p:cNvPr id="12" name="Picture 11" descr="DSC_0031.jpg"/>
          <p:cNvPicPr>
            <a:picLocks noChangeAspect="1"/>
          </p:cNvPicPr>
          <p:nvPr/>
        </p:nvPicPr>
        <p:blipFill>
          <a:blip r:embed="rId10" cstate="email">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tretch>
            <a:fillRect/>
          </a:stretch>
        </p:blipFill>
        <p:spPr>
          <a:xfrm>
            <a:off x="1115616" y="1413288"/>
            <a:ext cx="6864593" cy="4608000"/>
          </a:xfrm>
          <a:prstGeom prst="rect">
            <a:avLst/>
          </a:prstGeom>
        </p:spPr>
      </p:pic>
      <p:sp>
        <p:nvSpPr>
          <p:cNvPr id="8"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Camp Facilities</a:t>
            </a:r>
            <a:endParaRPr lang="en-GB" sz="3200" b="0" cap="none" dirty="0">
              <a:solidFill>
                <a:schemeClr val="tx1"/>
              </a:solidFill>
            </a:endParaRPr>
          </a:p>
        </p:txBody>
      </p:sp>
    </p:spTree>
    <p:extLst>
      <p:ext uri="{BB962C8B-B14F-4D97-AF65-F5344CB8AC3E}">
        <p14:creationId xmlns:p14="http://schemas.microsoft.com/office/powerpoint/2010/main" val="2684459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21" y="3356992"/>
            <a:ext cx="7234063" cy="2232248"/>
          </a:xfrm>
        </p:spPr>
        <p:txBody>
          <a:bodyPr anchor="b" anchorCtr="0"/>
          <a:lstStyle/>
          <a:p>
            <a:r>
              <a:rPr lang="en-US" dirty="0" smtClean="0">
                <a:solidFill>
                  <a:schemeClr val="tx1"/>
                </a:solidFill>
              </a:rPr>
              <a:t>Part 1</a:t>
            </a:r>
            <a:br>
              <a:rPr lang="en-US" dirty="0" smtClean="0">
                <a:solidFill>
                  <a:schemeClr val="tx1"/>
                </a:solidFill>
              </a:rPr>
            </a:br>
            <a:r>
              <a:rPr lang="en-US" b="0" dirty="0" smtClean="0">
                <a:solidFill>
                  <a:schemeClr val="tx1"/>
                </a:solidFill>
              </a:rPr>
              <a:t>REGIONAL seismology AND EVENT CHARACTERISATION</a:t>
            </a:r>
            <a:endParaRPr lang="en-US" b="0" dirty="0">
              <a:solidFill>
                <a:schemeClr val="tx1"/>
              </a:solidFill>
            </a:endParaRPr>
          </a:p>
        </p:txBody>
      </p:sp>
    </p:spTree>
    <p:extLst>
      <p:ext uri="{BB962C8B-B14F-4D97-AF65-F5344CB8AC3E}">
        <p14:creationId xmlns:p14="http://schemas.microsoft.com/office/powerpoint/2010/main" val="227021472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320544" y="1269304"/>
            <a:ext cx="3459857" cy="489600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9"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Questionnaire Design</a:t>
            </a:r>
            <a:endParaRPr lang="en-GB" sz="3200" b="0" cap="none" dirty="0">
              <a:solidFill>
                <a:schemeClr val="tx1"/>
              </a:solidFill>
            </a:endParaRPr>
          </a:p>
        </p:txBody>
      </p:sp>
      <p:pic>
        <p:nvPicPr>
          <p:cNvPr id="3" name="Picture 2" descr="2.jpg"/>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1152192" y="1269304"/>
            <a:ext cx="2999672" cy="4896000"/>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6859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349.jpg"/>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151047" y="1409864"/>
            <a:ext cx="6864520" cy="4608000"/>
          </a:xfrm>
          <a:prstGeom prst="rect">
            <a:avLst/>
          </a:prstGeom>
        </p:spPr>
      </p:pic>
      <p:pic>
        <p:nvPicPr>
          <p:cNvPr id="6" name="Picture 5" descr="DSC_0231.jpg"/>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151047" y="1409864"/>
            <a:ext cx="6864520" cy="4608000"/>
          </a:xfrm>
          <a:prstGeom prst="rect">
            <a:avLst/>
          </a:prstGeom>
        </p:spPr>
      </p:pic>
      <p:sp>
        <p:nvSpPr>
          <p:cNvPr id="7"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Questionnaire Surveying</a:t>
            </a:r>
            <a:endParaRPr lang="en-GB" sz="3200" b="0" cap="none" dirty="0">
              <a:solidFill>
                <a:schemeClr val="tx1"/>
              </a:solidFill>
            </a:endParaRPr>
          </a:p>
        </p:txBody>
      </p:sp>
    </p:spTree>
    <p:extLst>
      <p:ext uri="{BB962C8B-B14F-4D97-AF65-F5344CB8AC3E}">
        <p14:creationId xmlns:p14="http://schemas.microsoft.com/office/powerpoint/2010/main" val="538532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png"/>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42352" y="2247160"/>
            <a:ext cx="3856980" cy="2693236"/>
          </a:xfrm>
          <a:prstGeom prst="rect">
            <a:avLst/>
          </a:prstGeom>
        </p:spPr>
      </p:pic>
      <p:pic>
        <p:nvPicPr>
          <p:cNvPr id="9" name="Picture 8" descr="5.png"/>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4063564" y="2247160"/>
            <a:ext cx="4943276" cy="2693236"/>
          </a:xfrm>
          <a:prstGeom prst="rect">
            <a:avLst/>
          </a:prstGeom>
        </p:spPr>
      </p:pic>
      <p:sp>
        <p:nvSpPr>
          <p:cNvPr id="5"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Age &amp; Education</a:t>
            </a:r>
            <a:endParaRPr lang="en-GB" sz="3200" b="0" cap="none" dirty="0">
              <a:solidFill>
                <a:schemeClr val="tx1"/>
              </a:solidFill>
            </a:endParaRPr>
          </a:p>
        </p:txBody>
      </p:sp>
      <p:sp>
        <p:nvSpPr>
          <p:cNvPr id="6" name="Text Placeholder 2"/>
          <p:cNvSpPr>
            <a:spLocks noGrp="1"/>
          </p:cNvSpPr>
          <p:nvPr>
            <p:ph type="body" idx="1"/>
          </p:nvPr>
        </p:nvSpPr>
        <p:spPr>
          <a:xfrm>
            <a:off x="42352" y="1772816"/>
            <a:ext cx="2880320" cy="432047"/>
          </a:xfrm>
        </p:spPr>
        <p:txBody>
          <a:bodyPr anchor="t" anchorCtr="0"/>
          <a:lstStyle/>
          <a:p>
            <a:pPr algn="ctr"/>
            <a:r>
              <a:rPr lang="en-GB" sz="1600" dirty="0" smtClean="0">
                <a:solidFill>
                  <a:schemeClr val="tx1"/>
                </a:solidFill>
              </a:rPr>
              <a:t>BY AGE</a:t>
            </a:r>
            <a:endParaRPr lang="en-GB" sz="1600" dirty="0">
              <a:solidFill>
                <a:schemeClr val="tx1"/>
              </a:solidFill>
            </a:endParaRPr>
          </a:p>
        </p:txBody>
      </p:sp>
      <p:sp>
        <p:nvSpPr>
          <p:cNvPr id="7" name="Text Placeholder 2"/>
          <p:cNvSpPr txBox="1">
            <a:spLocks/>
          </p:cNvSpPr>
          <p:nvPr/>
        </p:nvSpPr>
        <p:spPr bwMode="auto">
          <a:xfrm>
            <a:off x="4792404" y="1772817"/>
            <a:ext cx="2515900" cy="432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600" kern="0" dirty="0" smtClean="0">
                <a:solidFill>
                  <a:schemeClr val="tx1"/>
                </a:solidFill>
              </a:rPr>
              <a:t>BY EDUCATION</a:t>
            </a:r>
            <a:endParaRPr lang="en-GB" sz="1600" kern="0" dirty="0">
              <a:solidFill>
                <a:schemeClr val="tx1"/>
              </a:solidFill>
            </a:endParaRPr>
          </a:p>
        </p:txBody>
      </p:sp>
    </p:spTree>
    <p:extLst>
      <p:ext uri="{BB962C8B-B14F-4D97-AF65-F5344CB8AC3E}">
        <p14:creationId xmlns:p14="http://schemas.microsoft.com/office/powerpoint/2010/main" val="1688781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08 at 1.39.43 PM.png"/>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289048" y="2137069"/>
            <a:ext cx="3994920" cy="1867995"/>
          </a:xfrm>
          <a:prstGeom prst="rect">
            <a:avLst/>
          </a:prstGeom>
        </p:spPr>
      </p:pic>
      <p:pic>
        <p:nvPicPr>
          <p:cNvPr id="3122" name="Picture 5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984" y="1397428"/>
            <a:ext cx="4209945" cy="487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Income &amp; Occupations</a:t>
            </a:r>
            <a:endParaRPr lang="en-GB" sz="3200" b="0" cap="none" dirty="0">
              <a:solidFill>
                <a:schemeClr val="tx1"/>
              </a:solidFill>
            </a:endParaRPr>
          </a:p>
        </p:txBody>
      </p:sp>
      <p:sp>
        <p:nvSpPr>
          <p:cNvPr id="7" name="Text Placeholder 2"/>
          <p:cNvSpPr>
            <a:spLocks noGrp="1"/>
          </p:cNvSpPr>
          <p:nvPr>
            <p:ph type="body" idx="1"/>
          </p:nvPr>
        </p:nvSpPr>
        <p:spPr>
          <a:xfrm>
            <a:off x="323528" y="1772816"/>
            <a:ext cx="3960440" cy="432047"/>
          </a:xfrm>
        </p:spPr>
        <p:txBody>
          <a:bodyPr anchor="t" anchorCtr="0"/>
          <a:lstStyle/>
          <a:p>
            <a:pPr algn="ctr"/>
            <a:r>
              <a:rPr lang="en-GB" sz="1600" dirty="0" smtClean="0">
                <a:solidFill>
                  <a:schemeClr val="tx1"/>
                </a:solidFill>
              </a:rPr>
              <a:t>INCOME</a:t>
            </a:r>
            <a:endParaRPr lang="en-GB" sz="1600" dirty="0">
              <a:solidFill>
                <a:schemeClr val="tx1"/>
              </a:solidFill>
            </a:endParaRPr>
          </a:p>
        </p:txBody>
      </p:sp>
      <p:sp>
        <p:nvSpPr>
          <p:cNvPr id="8" name="Text Placeholder 2"/>
          <p:cNvSpPr txBox="1">
            <a:spLocks/>
          </p:cNvSpPr>
          <p:nvPr/>
        </p:nvSpPr>
        <p:spPr bwMode="auto">
          <a:xfrm>
            <a:off x="1276776" y="1377344"/>
            <a:ext cx="3104728" cy="432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r"/>
            <a:r>
              <a:rPr lang="en-GB" sz="1600" kern="0" dirty="0" smtClean="0">
                <a:solidFill>
                  <a:schemeClr val="tx1"/>
                </a:solidFill>
              </a:rPr>
              <a:t>OCCUPATIONS</a:t>
            </a:r>
            <a:endParaRPr lang="en-GB" sz="1600" kern="0" dirty="0">
              <a:solidFill>
                <a:schemeClr val="tx1"/>
              </a:solidFill>
            </a:endParaRPr>
          </a:p>
        </p:txBody>
      </p:sp>
    </p:spTree>
    <p:extLst>
      <p:ext uri="{BB962C8B-B14F-4D97-AF65-F5344CB8AC3E}">
        <p14:creationId xmlns:p14="http://schemas.microsoft.com/office/powerpoint/2010/main" val="1023064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122"/>
                                        </p:tgtEl>
                                        <p:attrNameLst>
                                          <p:attrName>style.visibility</p:attrName>
                                        </p:attrNameLst>
                                      </p:cBhvr>
                                      <p:to>
                                        <p:strVal val="visible"/>
                                      </p:to>
                                    </p:set>
                                    <p:animEffect transition="in" filter="fade">
                                      <p:cBhvr>
                                        <p:cTn id="18" dur="500"/>
                                        <p:tgtEl>
                                          <p:spTgt spid="3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08 at 1.50.34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907704" y="3994102"/>
            <a:ext cx="5400600" cy="1574562"/>
          </a:xfrm>
          <a:prstGeom prst="rect">
            <a:avLst/>
          </a:prstGeom>
        </p:spPr>
      </p:pic>
      <p:pic>
        <p:nvPicPr>
          <p:cNvPr id="6" name="Picture 5" descr="Screen Shot 2016-09-08 at 1.49.16 PM.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907704" y="1896256"/>
            <a:ext cx="5400600" cy="1472891"/>
          </a:xfrm>
          <a:prstGeom prst="rect">
            <a:avLst/>
          </a:prstGeom>
        </p:spPr>
      </p:pic>
      <p:sp>
        <p:nvSpPr>
          <p:cNvPr id="5" name="Text Placeholder 2"/>
          <p:cNvSpPr>
            <a:spLocks noGrp="1"/>
          </p:cNvSpPr>
          <p:nvPr>
            <p:ph type="body" idx="1"/>
          </p:nvPr>
        </p:nvSpPr>
        <p:spPr>
          <a:xfrm>
            <a:off x="1939736" y="1499665"/>
            <a:ext cx="5296560" cy="432047"/>
          </a:xfrm>
        </p:spPr>
        <p:txBody>
          <a:bodyPr anchor="t" anchorCtr="0"/>
          <a:lstStyle/>
          <a:p>
            <a:pPr algn="ctr"/>
            <a:r>
              <a:rPr lang="en-GB" sz="1600" dirty="0" smtClean="0">
                <a:solidFill>
                  <a:schemeClr val="tx1"/>
                </a:solidFill>
              </a:rPr>
              <a:t>PROPERTY OWNERSHIP</a:t>
            </a:r>
            <a:endParaRPr lang="en-GB" sz="1600" dirty="0">
              <a:solidFill>
                <a:schemeClr val="tx1"/>
              </a:solidFill>
            </a:endParaRPr>
          </a:p>
        </p:txBody>
      </p:sp>
      <p:sp>
        <p:nvSpPr>
          <p:cNvPr id="7" name="Text Placeholder 2"/>
          <p:cNvSpPr txBox="1">
            <a:spLocks/>
          </p:cNvSpPr>
          <p:nvPr/>
        </p:nvSpPr>
        <p:spPr bwMode="auto">
          <a:xfrm>
            <a:off x="1939736" y="3666793"/>
            <a:ext cx="5296560" cy="432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000">
                <a:solidFill>
                  <a:schemeClr val="folHlink"/>
                </a:solidFill>
                <a:latin typeface="+mn-lt"/>
                <a:ea typeface="+mn-ea"/>
                <a:cs typeface="+mn-cs"/>
              </a:defRPr>
            </a:lvl1pPr>
            <a:lvl2pPr marL="457200" indent="0" algn="l" rtl="0" eaLnBrk="0" fontAlgn="base" hangingPunct="0">
              <a:spcBef>
                <a:spcPct val="20000"/>
              </a:spcBef>
              <a:spcAft>
                <a:spcPct val="0"/>
              </a:spcAft>
              <a:buNone/>
              <a:defRPr sz="1800">
                <a:solidFill>
                  <a:schemeClr val="folHlink"/>
                </a:solidFill>
                <a:latin typeface="+mn-lt"/>
              </a:defRPr>
            </a:lvl2pPr>
            <a:lvl3pPr marL="914400" indent="0" algn="l" rtl="0" eaLnBrk="0" fontAlgn="base" hangingPunct="0">
              <a:spcBef>
                <a:spcPct val="20000"/>
              </a:spcBef>
              <a:spcAft>
                <a:spcPct val="0"/>
              </a:spcAft>
              <a:buNone/>
              <a:defRPr sz="1600">
                <a:solidFill>
                  <a:schemeClr val="folHlink"/>
                </a:solidFill>
                <a:latin typeface="+mn-lt"/>
              </a:defRPr>
            </a:lvl3pPr>
            <a:lvl4pPr marL="1371600" indent="0" algn="l" rtl="0" eaLnBrk="0" fontAlgn="base" hangingPunct="0">
              <a:spcBef>
                <a:spcPct val="20000"/>
              </a:spcBef>
              <a:spcAft>
                <a:spcPct val="0"/>
              </a:spcAft>
              <a:buNone/>
              <a:defRPr sz="1400">
                <a:solidFill>
                  <a:schemeClr val="folHlink"/>
                </a:solidFill>
                <a:latin typeface="+mn-lt"/>
              </a:defRPr>
            </a:lvl4pPr>
            <a:lvl5pPr marL="1828800" indent="0" algn="l" rtl="0" eaLnBrk="0" fontAlgn="base" hangingPunct="0">
              <a:spcBef>
                <a:spcPct val="20000"/>
              </a:spcBef>
              <a:spcAft>
                <a:spcPct val="0"/>
              </a:spcAft>
              <a:buNone/>
              <a:defRPr sz="1400">
                <a:solidFill>
                  <a:schemeClr val="folHlink"/>
                </a:solidFill>
                <a:latin typeface="+mn-lt"/>
              </a:defRPr>
            </a:lvl5pPr>
            <a:lvl6pPr marL="2286000" indent="0" algn="l" rtl="0" eaLnBrk="0" fontAlgn="base" hangingPunct="0">
              <a:spcBef>
                <a:spcPct val="20000"/>
              </a:spcBef>
              <a:spcAft>
                <a:spcPct val="0"/>
              </a:spcAft>
              <a:buNone/>
              <a:defRPr sz="1400">
                <a:solidFill>
                  <a:schemeClr val="folHlink"/>
                </a:solidFill>
                <a:latin typeface="+mn-lt"/>
              </a:defRPr>
            </a:lvl6pPr>
            <a:lvl7pPr marL="2743200" indent="0" algn="l" rtl="0" eaLnBrk="0" fontAlgn="base" hangingPunct="0">
              <a:spcBef>
                <a:spcPct val="20000"/>
              </a:spcBef>
              <a:spcAft>
                <a:spcPct val="0"/>
              </a:spcAft>
              <a:buNone/>
              <a:defRPr sz="1400">
                <a:solidFill>
                  <a:schemeClr val="folHlink"/>
                </a:solidFill>
                <a:latin typeface="+mn-lt"/>
              </a:defRPr>
            </a:lvl7pPr>
            <a:lvl8pPr marL="3200400" indent="0" algn="l" rtl="0" eaLnBrk="0" fontAlgn="base" hangingPunct="0">
              <a:spcBef>
                <a:spcPct val="20000"/>
              </a:spcBef>
              <a:spcAft>
                <a:spcPct val="0"/>
              </a:spcAft>
              <a:buNone/>
              <a:defRPr sz="1400">
                <a:solidFill>
                  <a:schemeClr val="folHlink"/>
                </a:solidFill>
                <a:latin typeface="+mn-lt"/>
              </a:defRPr>
            </a:lvl8pPr>
            <a:lvl9pPr marL="3657600" indent="0" algn="l" rtl="0" eaLnBrk="0" fontAlgn="base" hangingPunct="0">
              <a:spcBef>
                <a:spcPct val="20000"/>
              </a:spcBef>
              <a:spcAft>
                <a:spcPct val="0"/>
              </a:spcAft>
              <a:buNone/>
              <a:defRPr sz="1400">
                <a:solidFill>
                  <a:schemeClr val="folHlink"/>
                </a:solidFill>
                <a:latin typeface="+mn-lt"/>
              </a:defRPr>
            </a:lvl9pPr>
          </a:lstStyle>
          <a:p>
            <a:pPr algn="ctr"/>
            <a:r>
              <a:rPr lang="en-GB" sz="1600" kern="0" dirty="0" smtClean="0">
                <a:solidFill>
                  <a:schemeClr val="tx1"/>
                </a:solidFill>
              </a:rPr>
              <a:t>DISASTER PREPAREDNESS</a:t>
            </a:r>
            <a:endParaRPr lang="en-GB" sz="1600" kern="0" dirty="0">
              <a:solidFill>
                <a:schemeClr val="tx1"/>
              </a:solidFill>
            </a:endParaRPr>
          </a:p>
        </p:txBody>
      </p:sp>
      <p:sp>
        <p:nvSpPr>
          <p:cNvPr id="8"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Property &amp; Preparedness</a:t>
            </a:r>
            <a:endParaRPr lang="en-GB" sz="3200" b="0" cap="none" dirty="0">
              <a:solidFill>
                <a:schemeClr val="tx1"/>
              </a:solidFill>
            </a:endParaRPr>
          </a:p>
        </p:txBody>
      </p:sp>
    </p:spTree>
    <p:extLst>
      <p:ext uri="{BB962C8B-B14F-4D97-AF65-F5344CB8AC3E}">
        <p14:creationId xmlns:p14="http://schemas.microsoft.com/office/powerpoint/2010/main" val="2316736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png"/>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827584" y="1434379"/>
            <a:ext cx="7492752" cy="4586909"/>
          </a:xfrm>
          <a:prstGeom prst="rect">
            <a:avLst/>
          </a:prstGeom>
        </p:spPr>
      </p:pic>
      <p:sp>
        <p:nvSpPr>
          <p:cNvPr id="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Dwellings</a:t>
            </a:r>
            <a:endParaRPr lang="en-GB" sz="3200" b="0" cap="none" dirty="0">
              <a:solidFill>
                <a:schemeClr val="tx1"/>
              </a:solidFill>
            </a:endParaRPr>
          </a:p>
        </p:txBody>
      </p:sp>
    </p:spTree>
    <p:extLst>
      <p:ext uri="{BB962C8B-B14F-4D97-AF65-F5344CB8AC3E}">
        <p14:creationId xmlns:p14="http://schemas.microsoft.com/office/powerpoint/2010/main" val="131415545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png"/>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395536" y="1556792"/>
            <a:ext cx="8481224" cy="4464496"/>
          </a:xfrm>
          <a:prstGeom prst="rect">
            <a:avLst/>
          </a:prstGeom>
        </p:spPr>
      </p:pic>
      <p:sp>
        <p:nvSpPr>
          <p:cNvPr id="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Construction Material</a:t>
            </a:r>
            <a:endParaRPr lang="en-GB" sz="3200" b="0" cap="none" dirty="0">
              <a:solidFill>
                <a:schemeClr val="tx1"/>
              </a:solidFill>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92280" y="4581128"/>
            <a:ext cx="1192860" cy="100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5436096" y="1844824"/>
            <a:ext cx="2376264" cy="158417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5" name="Picture 4" descr="3.png"/>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853" r="1"/>
          <a:stretch/>
        </p:blipFill>
        <p:spPr>
          <a:xfrm>
            <a:off x="2385222" y="1501689"/>
            <a:ext cx="5283121" cy="2270445"/>
          </a:xfrm>
          <a:prstGeom prst="rect">
            <a:avLst/>
          </a:prstGeom>
          <a:ln>
            <a:noFill/>
          </a:ln>
          <a:effectLst/>
        </p:spPr>
      </p:pic>
    </p:spTree>
    <p:extLst>
      <p:ext uri="{BB962C8B-B14F-4D97-AF65-F5344CB8AC3E}">
        <p14:creationId xmlns:p14="http://schemas.microsoft.com/office/powerpoint/2010/main" val="3778920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png"/>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349015" y="1844824"/>
            <a:ext cx="8698368" cy="3744416"/>
          </a:xfrm>
          <a:prstGeom prst="rect">
            <a:avLst/>
          </a:prstGeom>
        </p:spPr>
      </p:pic>
      <p:sp>
        <p:nvSpPr>
          <p:cNvPr id="5"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Year of Construction</a:t>
            </a:r>
            <a:endParaRPr lang="en-GB" sz="3200" b="0" cap="none" dirty="0">
              <a:solidFill>
                <a:schemeClr val="tx1"/>
              </a:solidFill>
            </a:endParaRPr>
          </a:p>
        </p:txBody>
      </p:sp>
    </p:spTree>
    <p:extLst>
      <p:ext uri="{BB962C8B-B14F-4D97-AF65-F5344CB8AC3E}">
        <p14:creationId xmlns:p14="http://schemas.microsoft.com/office/powerpoint/2010/main" val="120658534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08 at 2.14.51 PM.pn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691680" y="2072709"/>
            <a:ext cx="5711990" cy="2883842"/>
          </a:xfrm>
          <a:prstGeom prst="rect">
            <a:avLst/>
          </a:prstGeom>
        </p:spPr>
      </p:pic>
      <p:sp>
        <p:nvSpPr>
          <p:cNvPr id="7"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Recovery Plans</a:t>
            </a:r>
            <a:endParaRPr lang="en-GB" sz="3200" b="0" cap="none" dirty="0">
              <a:solidFill>
                <a:schemeClr val="tx1"/>
              </a:solidFill>
            </a:endParaRPr>
          </a:p>
        </p:txBody>
      </p:sp>
    </p:spTree>
    <p:extLst>
      <p:ext uri="{BB962C8B-B14F-4D97-AF65-F5344CB8AC3E}">
        <p14:creationId xmlns:p14="http://schemas.microsoft.com/office/powerpoint/2010/main" val="63849881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9-08 at 2.23.58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383656" y="3789040"/>
            <a:ext cx="6500712" cy="2301551"/>
          </a:xfrm>
          <a:prstGeom prst="rect">
            <a:avLst/>
          </a:prstGeom>
        </p:spPr>
      </p:pic>
      <p:sp>
        <p:nvSpPr>
          <p:cNvPr id="7" name="Title 1"/>
          <p:cNvSpPr>
            <a:spLocks noGrp="1"/>
          </p:cNvSpPr>
          <p:nvPr>
            <p:ph type="title"/>
          </p:nvPr>
        </p:nvSpPr>
        <p:spPr>
          <a:xfrm>
            <a:off x="683568" y="-27384"/>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Reconstruction Strategy</a:t>
            </a:r>
            <a:endParaRPr lang="en-GB" sz="3200" b="0" cap="none" dirty="0">
              <a:solidFill>
                <a:schemeClr val="tx1"/>
              </a:solidFill>
            </a:endParaRPr>
          </a:p>
        </p:txBody>
      </p:sp>
      <p:pic>
        <p:nvPicPr>
          <p:cNvPr id="5" name="Picture 4" descr="Screen Shot 2016-09-16 at 11.38.24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9712" y="1052736"/>
            <a:ext cx="5256584" cy="2645853"/>
          </a:xfrm>
          <a:prstGeom prst="rect">
            <a:avLst/>
          </a:prstGeom>
        </p:spPr>
      </p:pic>
    </p:spTree>
    <p:extLst>
      <p:ext uri="{BB962C8B-B14F-4D97-AF65-F5344CB8AC3E}">
        <p14:creationId xmlns:p14="http://schemas.microsoft.com/office/powerpoint/2010/main" val="1662088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72400" cy="1143000"/>
          </a:xfrm>
        </p:spPr>
        <p:txBody>
          <a:bodyPr/>
          <a:lstStyle/>
          <a:p>
            <a:r>
              <a:rPr lang="en-GB" sz="3200" dirty="0">
                <a:solidFill>
                  <a:schemeClr val="tx1"/>
                </a:solidFill>
              </a:rPr>
              <a:t>Regional Tectonic Setting</a:t>
            </a:r>
          </a:p>
        </p:txBody>
      </p:sp>
      <p:pic>
        <p:nvPicPr>
          <p:cNvPr id="5"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47" y="1474837"/>
            <a:ext cx="411459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67944" y="1597319"/>
            <a:ext cx="4854227" cy="4233661"/>
          </a:xfrm>
          <a:prstGeom prst="rect">
            <a:avLst/>
          </a:prstGeom>
        </p:spPr>
      </p:pic>
      <p:sp>
        <p:nvSpPr>
          <p:cNvPr id="6" name="TextBox 5"/>
          <p:cNvSpPr txBox="1"/>
          <p:nvPr/>
        </p:nvSpPr>
        <p:spPr>
          <a:xfrm>
            <a:off x="4067944" y="5877272"/>
            <a:ext cx="3414194" cy="261610"/>
          </a:xfrm>
          <a:prstGeom prst="rect">
            <a:avLst/>
          </a:prstGeom>
          <a:noFill/>
        </p:spPr>
        <p:txBody>
          <a:bodyPr wrap="square" rtlCol="0">
            <a:spAutoFit/>
          </a:bodyPr>
          <a:lstStyle/>
          <a:p>
            <a:r>
              <a:rPr lang="en-GB" sz="1100" dirty="0" err="1">
                <a:latin typeface="+mn-lt"/>
              </a:rPr>
              <a:t>Reyer</a:t>
            </a:r>
            <a:r>
              <a:rPr lang="en-GB" sz="1100" dirty="0">
                <a:latin typeface="+mn-lt"/>
              </a:rPr>
              <a:t> (2008), after </a:t>
            </a:r>
            <a:r>
              <a:rPr lang="en-GB" sz="1100" dirty="0" err="1">
                <a:latin typeface="+mn-lt"/>
              </a:rPr>
              <a:t>Getscher</a:t>
            </a:r>
            <a:r>
              <a:rPr lang="en-GB" sz="1100" dirty="0">
                <a:latin typeface="+mn-lt"/>
              </a:rPr>
              <a:t> et al. (1999)</a:t>
            </a:r>
          </a:p>
        </p:txBody>
      </p:sp>
    </p:spTree>
    <p:extLst>
      <p:ext uri="{BB962C8B-B14F-4D97-AF65-F5344CB8AC3E}">
        <p14:creationId xmlns:p14="http://schemas.microsoft.com/office/powerpoint/2010/main" val="272053724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6-09-08 at 2.32.35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547664" y="1493010"/>
            <a:ext cx="6120680" cy="4568685"/>
          </a:xfrm>
          <a:prstGeom prst="rect">
            <a:avLst/>
          </a:prstGeom>
        </p:spPr>
      </p:pic>
      <p:sp>
        <p:nvSpPr>
          <p:cNvPr id="7"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Reconstruction with Bamboo</a:t>
            </a:r>
            <a:endParaRPr lang="en-GB" sz="3200" b="0" cap="none" dirty="0">
              <a:solidFill>
                <a:schemeClr val="tx1"/>
              </a:solidFill>
            </a:endParaRPr>
          </a:p>
        </p:txBody>
      </p:sp>
      <p:sp>
        <p:nvSpPr>
          <p:cNvPr id="4" name="Rectangle 3"/>
          <p:cNvSpPr/>
          <p:nvPr/>
        </p:nvSpPr>
        <p:spPr>
          <a:xfrm>
            <a:off x="1687341" y="3861048"/>
            <a:ext cx="2072603" cy="338554"/>
          </a:xfrm>
          <a:prstGeom prst="rect">
            <a:avLst/>
          </a:prstGeom>
        </p:spPr>
        <p:txBody>
          <a:bodyPr wrap="none">
            <a:spAutoFit/>
          </a:bodyPr>
          <a:lstStyle/>
          <a:p>
            <a:r>
              <a:rPr lang="en-GB" sz="1600" b="1" dirty="0" err="1">
                <a:solidFill>
                  <a:schemeClr val="bg1"/>
                </a:solidFill>
              </a:rPr>
              <a:t>Chorrera</a:t>
            </a:r>
            <a:r>
              <a:rPr lang="en-GB" sz="1600" b="1" dirty="0">
                <a:solidFill>
                  <a:schemeClr val="bg1"/>
                </a:solidFill>
              </a:rPr>
              <a:t>, Pedernales</a:t>
            </a:r>
            <a:r>
              <a:rPr lang="en-US" sz="1600" b="1" dirty="0">
                <a:solidFill>
                  <a:schemeClr val="bg1"/>
                </a:solidFill>
              </a:rPr>
              <a:t> </a:t>
            </a:r>
          </a:p>
        </p:txBody>
      </p:sp>
    </p:spTree>
    <p:extLst>
      <p:ext uri="{BB962C8B-B14F-4D97-AF65-F5344CB8AC3E}">
        <p14:creationId xmlns:p14="http://schemas.microsoft.com/office/powerpoint/2010/main" val="212935715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noa_albergues_orto_a3.jpg"/>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187624" y="1484784"/>
            <a:ext cx="6711690" cy="4608000"/>
          </a:xfrm>
          <a:prstGeom prst="rect">
            <a:avLst/>
          </a:prstGeom>
        </p:spPr>
      </p:pic>
      <p:sp>
        <p:nvSpPr>
          <p:cNvPr id="5"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Canoa Temporary Housing Plans</a:t>
            </a:r>
            <a:endParaRPr lang="en-GB" sz="3200" b="0" cap="none" dirty="0">
              <a:solidFill>
                <a:schemeClr val="tx1"/>
              </a:solidFill>
            </a:endParaRPr>
          </a:p>
        </p:txBody>
      </p:sp>
    </p:spTree>
    <p:extLst>
      <p:ext uri="{BB962C8B-B14F-4D97-AF65-F5344CB8AC3E}">
        <p14:creationId xmlns:p14="http://schemas.microsoft.com/office/powerpoint/2010/main" val="375393529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21" y="3356992"/>
            <a:ext cx="7234063" cy="2232248"/>
          </a:xfrm>
        </p:spPr>
        <p:txBody>
          <a:bodyPr anchor="b" anchorCtr="0"/>
          <a:lstStyle/>
          <a:p>
            <a:r>
              <a:rPr lang="en-US" dirty="0" smtClean="0">
                <a:solidFill>
                  <a:schemeClr val="tx1"/>
                </a:solidFill>
              </a:rPr>
              <a:t>Part 5</a:t>
            </a:r>
            <a:br>
              <a:rPr lang="en-US" dirty="0" smtClean="0">
                <a:solidFill>
                  <a:schemeClr val="tx1"/>
                </a:solidFill>
              </a:rPr>
            </a:br>
            <a:r>
              <a:rPr lang="en-US" b="0" dirty="0" smtClean="0">
                <a:solidFill>
                  <a:schemeClr val="tx1"/>
                </a:solidFill>
              </a:rPr>
              <a:t>concluding remarks</a:t>
            </a:r>
            <a:endParaRPr lang="en-US" b="0" dirty="0">
              <a:solidFill>
                <a:schemeClr val="tx1"/>
              </a:solidFill>
            </a:endParaRPr>
          </a:p>
        </p:txBody>
      </p:sp>
    </p:spTree>
    <p:extLst>
      <p:ext uri="{BB962C8B-B14F-4D97-AF65-F5344CB8AC3E}">
        <p14:creationId xmlns:p14="http://schemas.microsoft.com/office/powerpoint/2010/main" val="56802593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Outreach - Press</a:t>
            </a:r>
            <a:endParaRPr lang="en-GB" sz="3200" b="0" cap="none" dirty="0">
              <a:solidFill>
                <a:schemeClr val="tx1"/>
              </a:solidFill>
            </a:endParaRPr>
          </a:p>
        </p:txBody>
      </p:sp>
      <p:sp>
        <p:nvSpPr>
          <p:cNvPr id="16" name="Text Placeholder 2"/>
          <p:cNvSpPr>
            <a:spLocks noGrp="1"/>
          </p:cNvSpPr>
          <p:nvPr>
            <p:ph type="body" idx="1"/>
          </p:nvPr>
        </p:nvSpPr>
        <p:spPr>
          <a:xfrm>
            <a:off x="2123728" y="1320050"/>
            <a:ext cx="6624736" cy="951870"/>
          </a:xfrm>
        </p:spPr>
        <p:txBody>
          <a:bodyPr anchor="t" anchorCtr="0"/>
          <a:lstStyle/>
          <a:p>
            <a:pPr marL="285750" indent="-285750">
              <a:buFont typeface="Arial" panose="020B0604020202020204" pitchFamily="34" charset="0"/>
              <a:buChar char="•"/>
            </a:pPr>
            <a:r>
              <a:rPr lang="en-GB" sz="1600" dirty="0" smtClean="0">
                <a:solidFill>
                  <a:schemeClr val="tx1"/>
                </a:solidFill>
              </a:rPr>
              <a:t>Met with President Rafael Correa and its cabinet</a:t>
            </a:r>
          </a:p>
          <a:p>
            <a:pPr marL="285750" indent="-285750">
              <a:buFont typeface="Arial" panose="020B0604020202020204" pitchFamily="34" charset="0"/>
              <a:buChar char="•"/>
            </a:pPr>
            <a:r>
              <a:rPr lang="en-GB" sz="1600" dirty="0" smtClean="0">
                <a:solidFill>
                  <a:schemeClr val="tx1"/>
                </a:solidFill>
              </a:rPr>
              <a:t>Met the Army highest command, General Mosquera</a:t>
            </a:r>
          </a:p>
          <a:p>
            <a:pPr marL="285750" indent="-285750">
              <a:buFont typeface="Arial" panose="020B0604020202020204" pitchFamily="34" charset="0"/>
              <a:buChar char="•"/>
            </a:pPr>
            <a:r>
              <a:rPr lang="en-GB" sz="1600" dirty="0" smtClean="0">
                <a:solidFill>
                  <a:schemeClr val="tx1"/>
                </a:solidFill>
              </a:rPr>
              <a:t>Interviews published in major TV channels and newspapers</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endParaRPr lang="en-GB" sz="1600" dirty="0" smtClean="0">
              <a:solidFill>
                <a:schemeClr val="tx1"/>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368" y="3789040"/>
            <a:ext cx="1620000"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7160" y="1518929"/>
            <a:ext cx="1620000"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14224" y="2849302"/>
            <a:ext cx="4698238" cy="308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12281" y="2415935"/>
            <a:ext cx="1811648" cy="372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23728" y="2865939"/>
            <a:ext cx="1800200" cy="3083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63888" y="5991091"/>
            <a:ext cx="5148574" cy="246221"/>
          </a:xfrm>
          <a:prstGeom prst="rect">
            <a:avLst/>
          </a:prstGeom>
        </p:spPr>
        <p:txBody>
          <a:bodyPr wrap="square">
            <a:spAutoFit/>
          </a:bodyPr>
          <a:lstStyle/>
          <a:p>
            <a:pPr algn="r"/>
            <a:r>
              <a:rPr lang="en-GB" sz="1000" dirty="0" smtClean="0">
                <a:latin typeface="+mn-lt"/>
                <a:hlinkClick r:id="rId8"/>
              </a:rPr>
              <a:t>www.teleamazonas.com/2016/06/ingleses-analizan-suelo-zona-cero-manta-portoviejo/</a:t>
            </a:r>
            <a:endParaRPr lang="en-GB" sz="1000" dirty="0">
              <a:latin typeface="+mn-lt"/>
            </a:endParaRPr>
          </a:p>
        </p:txBody>
      </p:sp>
      <p:pic>
        <p:nvPicPr>
          <p:cNvPr id="1028"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00392" y="2477963"/>
            <a:ext cx="792088" cy="62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738218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Outreach - Blog</a:t>
            </a:r>
            <a:endParaRPr lang="en-GB" sz="3200" b="0" cap="none" dirty="0">
              <a:solidFill>
                <a:schemeClr val="tx1"/>
              </a:solidFill>
            </a:endParaRPr>
          </a:p>
        </p:txBody>
      </p:sp>
      <p:sp>
        <p:nvSpPr>
          <p:cNvPr id="16" name="Text Placeholder 2"/>
          <p:cNvSpPr>
            <a:spLocks noGrp="1"/>
          </p:cNvSpPr>
          <p:nvPr>
            <p:ph type="body" idx="1"/>
          </p:nvPr>
        </p:nvSpPr>
        <p:spPr>
          <a:xfrm>
            <a:off x="6173316" y="1298494"/>
            <a:ext cx="2863180" cy="2252966"/>
          </a:xfrm>
        </p:spPr>
        <p:txBody>
          <a:bodyPr anchor="t" anchorCtr="0"/>
          <a:lstStyle/>
          <a:p>
            <a:pPr marL="285750" indent="-285750">
              <a:buFont typeface="Arial" panose="020B0604020202020204" pitchFamily="34" charset="0"/>
              <a:buChar char="•"/>
            </a:pPr>
            <a:r>
              <a:rPr lang="en-GB" sz="1600" dirty="0" smtClean="0">
                <a:solidFill>
                  <a:schemeClr val="tx1"/>
                </a:solidFill>
              </a:rPr>
              <a:t>21 Posts (≈ 2/day </a:t>
            </a:r>
            <a:r>
              <a:rPr lang="en-GB" sz="1600" dirty="0" err="1" smtClean="0">
                <a:solidFill>
                  <a:schemeClr val="tx1"/>
                </a:solidFill>
              </a:rPr>
              <a:t>avg</a:t>
            </a:r>
            <a:r>
              <a:rPr lang="en-GB" sz="1600" dirty="0" smtClean="0">
                <a:solidFill>
                  <a:schemeClr val="tx1"/>
                </a:solidFill>
              </a:rPr>
              <a:t>)</a:t>
            </a:r>
          </a:p>
          <a:p>
            <a:pPr marL="285750" indent="-285750">
              <a:buFont typeface="Arial" panose="020B0604020202020204" pitchFamily="34" charset="0"/>
              <a:buChar char="•"/>
            </a:pPr>
            <a:r>
              <a:rPr lang="en-GB" sz="1600" dirty="0" smtClean="0">
                <a:solidFill>
                  <a:schemeClr val="tx1"/>
                </a:solidFill>
              </a:rPr>
              <a:t>2,100+ Views</a:t>
            </a:r>
          </a:p>
          <a:p>
            <a:pPr marL="285750" indent="-285750">
              <a:buFont typeface="Arial" panose="020B0604020202020204" pitchFamily="34" charset="0"/>
              <a:buChar char="•"/>
            </a:pPr>
            <a:r>
              <a:rPr lang="en-GB" sz="1600" dirty="0" smtClean="0">
                <a:solidFill>
                  <a:schemeClr val="tx1"/>
                </a:solidFill>
              </a:rPr>
              <a:t>493 Visitors</a:t>
            </a:r>
          </a:p>
          <a:p>
            <a:pPr marL="285750" indent="-285750">
              <a:buFont typeface="Arial" panose="020B0604020202020204" pitchFamily="34" charset="0"/>
              <a:buChar char="•"/>
            </a:pPr>
            <a:r>
              <a:rPr lang="en-GB" sz="1600" dirty="0" smtClean="0">
                <a:solidFill>
                  <a:schemeClr val="tx1"/>
                </a:solidFill>
              </a:rPr>
              <a:t>247 Visitors on June 2</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endParaRPr lang="en-GB" sz="1600" dirty="0" smtClean="0">
              <a:solidFill>
                <a:schemeClr val="tx1"/>
              </a:solidFill>
            </a:endParaRPr>
          </a:p>
        </p:txBody>
      </p:sp>
      <p:grpSp>
        <p:nvGrpSpPr>
          <p:cNvPr id="2" name="Group 1"/>
          <p:cNvGrpSpPr/>
          <p:nvPr/>
        </p:nvGrpSpPr>
        <p:grpSpPr>
          <a:xfrm>
            <a:off x="322320" y="1298494"/>
            <a:ext cx="3097552" cy="4703361"/>
            <a:chOff x="322320" y="1389935"/>
            <a:chExt cx="2880000" cy="4486266"/>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2320" y="5236032"/>
              <a:ext cx="2880000" cy="64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2320" y="3957890"/>
              <a:ext cx="2880000" cy="127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2320" y="2667575"/>
              <a:ext cx="2880000" cy="128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2320" y="1389935"/>
              <a:ext cx="2880000" cy="1277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1522" y="2600455"/>
            <a:ext cx="2146902" cy="3654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512725" y="1298494"/>
            <a:ext cx="2669739" cy="478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76600" y="6008431"/>
            <a:ext cx="2226892" cy="246221"/>
          </a:xfrm>
          <a:prstGeom prst="rect">
            <a:avLst/>
          </a:prstGeom>
        </p:spPr>
        <p:txBody>
          <a:bodyPr wrap="square">
            <a:spAutoFit/>
          </a:bodyPr>
          <a:lstStyle/>
          <a:p>
            <a:r>
              <a:rPr lang="en-US" sz="1000" dirty="0">
                <a:latin typeface="+mn-lt"/>
              </a:rPr>
              <a:t>https://eefitmission.wordpress.com/</a:t>
            </a:r>
          </a:p>
        </p:txBody>
      </p:sp>
    </p:spTree>
    <p:extLst>
      <p:ext uri="{BB962C8B-B14F-4D97-AF65-F5344CB8AC3E}">
        <p14:creationId xmlns:p14="http://schemas.microsoft.com/office/powerpoint/2010/main" val="273116532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Mission Tangible Outcomes</a:t>
            </a:r>
            <a:endParaRPr lang="en-GB" sz="3200" b="0" cap="none" dirty="0">
              <a:solidFill>
                <a:schemeClr val="tx1"/>
              </a:solidFill>
            </a:endParaRPr>
          </a:p>
        </p:txBody>
      </p:sp>
      <p:sp>
        <p:nvSpPr>
          <p:cNvPr id="16" name="Text Placeholder 2"/>
          <p:cNvSpPr>
            <a:spLocks noGrp="1"/>
          </p:cNvSpPr>
          <p:nvPr>
            <p:ph type="body" idx="1"/>
          </p:nvPr>
        </p:nvSpPr>
        <p:spPr>
          <a:xfrm>
            <a:off x="1043608" y="1700807"/>
            <a:ext cx="7704856" cy="3384377"/>
          </a:xfrm>
        </p:spPr>
        <p:txBody>
          <a:bodyPr anchor="t" anchorCtr="0"/>
          <a:lstStyle/>
          <a:p>
            <a:pPr marL="285750" indent="-285750">
              <a:buFont typeface="Arial" panose="020B0604020202020204" pitchFamily="34" charset="0"/>
              <a:buChar char="•"/>
            </a:pPr>
            <a:r>
              <a:rPr lang="en-GB" sz="1600" dirty="0" smtClean="0">
                <a:solidFill>
                  <a:schemeClr val="tx1"/>
                </a:solidFill>
              </a:rPr>
              <a:t>Collected thousands of </a:t>
            </a:r>
            <a:r>
              <a:rPr lang="en-GB" sz="1600" dirty="0">
                <a:solidFill>
                  <a:schemeClr val="tx1"/>
                </a:solidFill>
              </a:rPr>
              <a:t>photos</a:t>
            </a:r>
          </a:p>
          <a:p>
            <a:pPr marL="285750" indent="-285750">
              <a:buFont typeface="Arial" panose="020B0604020202020204" pitchFamily="34" charset="0"/>
              <a:buChar char="•"/>
            </a:pPr>
            <a:r>
              <a:rPr lang="en-GB" sz="1600" dirty="0" smtClean="0">
                <a:solidFill>
                  <a:schemeClr val="tx1"/>
                </a:solidFill>
              </a:rPr>
              <a:t>Conducted about 10 </a:t>
            </a:r>
            <a:r>
              <a:rPr lang="en-GB" sz="1600" dirty="0">
                <a:solidFill>
                  <a:schemeClr val="tx1"/>
                </a:solidFill>
              </a:rPr>
              <a:t>drone flights</a:t>
            </a:r>
          </a:p>
          <a:p>
            <a:pPr marL="285750" indent="-285750">
              <a:buFont typeface="Arial" panose="020B0604020202020204" pitchFamily="34" charset="0"/>
              <a:buChar char="•"/>
            </a:pPr>
            <a:r>
              <a:rPr lang="en-GB" sz="1600" dirty="0" smtClean="0">
                <a:solidFill>
                  <a:schemeClr val="tx1"/>
                </a:solidFill>
              </a:rPr>
              <a:t>Surveyed more than 1,000 buildings</a:t>
            </a: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Designed a questionnaire in-situ for social research</a:t>
            </a:r>
          </a:p>
          <a:p>
            <a:pPr marL="285750" indent="-285750">
              <a:buFont typeface="Arial" panose="020B0604020202020204" pitchFamily="34" charset="0"/>
              <a:buChar char="•"/>
            </a:pPr>
            <a:r>
              <a:rPr lang="en-GB" sz="1600" dirty="0" smtClean="0">
                <a:solidFill>
                  <a:schemeClr val="tx1"/>
                </a:solidFill>
              </a:rPr>
              <a:t>Filled </a:t>
            </a:r>
            <a:r>
              <a:rPr lang="en-GB" sz="1600" dirty="0">
                <a:solidFill>
                  <a:schemeClr val="tx1"/>
                </a:solidFill>
              </a:rPr>
              <a:t>out questionnaires from 120 families</a:t>
            </a:r>
          </a:p>
          <a:p>
            <a:pPr marL="285750" indent="-285750">
              <a:buFont typeface="Arial" panose="020B0604020202020204" pitchFamily="34" charset="0"/>
              <a:buChar char="•"/>
            </a:pPr>
            <a:r>
              <a:rPr lang="en-GB" sz="1600" dirty="0" smtClean="0">
                <a:solidFill>
                  <a:schemeClr val="tx1"/>
                </a:solidFill>
              </a:rPr>
              <a:t>1 </a:t>
            </a:r>
            <a:r>
              <a:rPr lang="en-GB" sz="1600" dirty="0">
                <a:solidFill>
                  <a:schemeClr val="tx1"/>
                </a:solidFill>
              </a:rPr>
              <a:t>Paper published within 2 months of the event</a:t>
            </a:r>
          </a:p>
          <a:p>
            <a:pPr marL="285750" indent="-285750">
              <a:buFont typeface="Arial" panose="020B0604020202020204" pitchFamily="34" charset="0"/>
              <a:buChar char="•"/>
            </a:pPr>
            <a:r>
              <a:rPr lang="en-GB" sz="1600" dirty="0" smtClean="0">
                <a:solidFill>
                  <a:schemeClr val="tx1"/>
                </a:solidFill>
              </a:rPr>
              <a:t>About 30 </a:t>
            </a:r>
            <a:r>
              <a:rPr lang="en-GB" sz="1600" dirty="0" err="1">
                <a:solidFill>
                  <a:schemeClr val="tx1"/>
                </a:solidFill>
              </a:rPr>
              <a:t>Tromino</a:t>
            </a:r>
            <a:r>
              <a:rPr lang="en-GB" sz="1600" dirty="0">
                <a:solidFill>
                  <a:schemeClr val="tx1"/>
                </a:solidFill>
              </a:rPr>
              <a:t> measurements</a:t>
            </a:r>
          </a:p>
          <a:p>
            <a:pPr marL="285750" indent="-285750">
              <a:buFont typeface="Arial" panose="020B0604020202020204" pitchFamily="34" charset="0"/>
              <a:buChar char="•"/>
            </a:pPr>
            <a:r>
              <a:rPr lang="en-GB" sz="1600" dirty="0" smtClean="0">
                <a:solidFill>
                  <a:schemeClr val="tx1"/>
                </a:solidFill>
              </a:rPr>
              <a:t>About 15 landslides </a:t>
            </a:r>
            <a:r>
              <a:rPr lang="en-GB" sz="1600" dirty="0">
                <a:solidFill>
                  <a:schemeClr val="tx1"/>
                </a:solidFill>
              </a:rPr>
              <a:t>surveyed for the BGS – Successful </a:t>
            </a:r>
            <a:r>
              <a:rPr lang="en-GB" sz="1600" dirty="0" smtClean="0">
                <a:solidFill>
                  <a:schemeClr val="tx1"/>
                </a:solidFill>
              </a:rPr>
              <a:t>ground-</a:t>
            </a:r>
            <a:r>
              <a:rPr lang="en-GB" sz="1600" dirty="0" err="1" smtClean="0">
                <a:solidFill>
                  <a:schemeClr val="tx1"/>
                </a:solidFill>
              </a:rPr>
              <a:t>truthing</a:t>
            </a:r>
            <a:r>
              <a:rPr lang="en-GB" sz="1600" dirty="0" smtClean="0">
                <a:solidFill>
                  <a:schemeClr val="tx1"/>
                </a:solidFill>
              </a:rPr>
              <a:t> </a:t>
            </a:r>
            <a:r>
              <a:rPr lang="en-GB" sz="1600" dirty="0">
                <a:solidFill>
                  <a:schemeClr val="tx1"/>
                </a:solidFill>
              </a:rPr>
              <a:t>exercise</a:t>
            </a:r>
          </a:p>
          <a:p>
            <a:pPr marL="285750" indent="-285750">
              <a:buFont typeface="Arial" panose="020B0604020202020204" pitchFamily="34" charset="0"/>
              <a:buChar char="•"/>
            </a:pPr>
            <a:r>
              <a:rPr lang="en-GB" sz="1600" dirty="0" smtClean="0">
                <a:solidFill>
                  <a:schemeClr val="tx1"/>
                </a:solidFill>
              </a:rPr>
              <a:t>Successful outreach and connection to local authorities and press</a:t>
            </a:r>
          </a:p>
          <a:p>
            <a:pPr marL="285750" indent="-285750">
              <a:buFont typeface="Arial" panose="020B0604020202020204" pitchFamily="34" charset="0"/>
              <a:buChar char="•"/>
            </a:pPr>
            <a:r>
              <a:rPr lang="en-GB" sz="1600" dirty="0" smtClean="0">
                <a:solidFill>
                  <a:schemeClr val="tx1"/>
                </a:solidFill>
              </a:rPr>
              <a:t>Successful training and experience for the entire EEFIT team</a:t>
            </a:r>
            <a:endParaRPr lang="en-GB" sz="1600" dirty="0">
              <a:solidFill>
                <a:schemeClr val="tx1"/>
              </a:solidFill>
            </a:endParaRPr>
          </a:p>
          <a:p>
            <a:pPr marL="285750" indent="-285750">
              <a:buFont typeface="Arial" panose="020B0604020202020204" pitchFamily="34" charset="0"/>
              <a:buChar char="•"/>
            </a:pPr>
            <a:endParaRPr lang="en-GB" sz="1600" dirty="0" smtClean="0">
              <a:solidFill>
                <a:schemeClr val="tx1"/>
              </a:solidFill>
            </a:endParaRPr>
          </a:p>
        </p:txBody>
      </p:sp>
    </p:spTree>
    <p:extLst>
      <p:ext uri="{BB962C8B-B14F-4D97-AF65-F5344CB8AC3E}">
        <p14:creationId xmlns:p14="http://schemas.microsoft.com/office/powerpoint/2010/main" val="213217686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EgASAMBEQACEQEDEQH/xAAbAAADAAMBAQAAAAAAAAAAAAAEBQYCAwcBAP/EADoQAAEDAgQEBAMFBgcAAAAAAAECAwQFEQAGEiETMUFRFCIyYRVCcVKBkaHRIzNDYoLwByRjcpOxwf/EABsBAAIDAQEBAAAAAAAAAAAAAAQFAgMGAQAH/8QANhEAAQMCBAMECQQCAwAAAAAAAQACAwQREiExQQUTUSJhcbEUMkKBkaHB0eEjM/DxBmIVUoL/2gAMAwEAAhEDEQA/AO4Xx5eQ06dGp8dciY8lppHNSjiUcbpHYWC5UJJGxtxOKjpma508qTSW0Q2Bb/MyUkqIPzJR263PY4ZsoIov3u0eg+pSuSukflELDqUltIqL1l1CdUjdVw0F8O1hz0WAN7/dgvE2IZMa34XQ2F0hsXlywcy1J4LnBos/i8PSlS1Jvq+1sr3/ACxY2u7QvI2yiaM2Noyg4PxqlSLTJM6ntJTfUtR03uLery++Lqg0srbsaHFUwioid2iWhUsbN8ymLbbraG5DatuPHFlA2vYp6/UYWnhzJ7mDI9Doj28QdFlLmOqtKfNj1CMiTEdS60obKThTJG+Jxa8WITaORsgxNOSKxFTQdSnMU6E7LlL0NNC6j/4Pc4lHG6R4Y3UquWRsbcbtAuU5hkVPMD7EhdlpdXw2IjZ3bO+xH2rcz0xqKPkUoLdxqVnKp01QQ46HZVFNoMSntxkZif8AEPBvyR/4TYA6j5j0vjPV3Goo5bNOG9z3lHMiipw0VDttNlTNzmTTFSoyChpA8t0aRYdbdsJpquR9OZYW3dtdNaZ7JW3bkFAv1LMUipyaxl2tsTIbqUhEFYvoFgLgd73ODxUO9BYx7AJRqUyoY6V81qhxA7reau2ZbiaK1Jqcch0tp47aUX0k89u2KZJ+TGJH7dEvq3RQlxbm36KarOXaXWUuIozqY8hI4vCAs0u+3Loe9va4wy4fx1nMwE4svfZJ5YIKrKE2IzSGiOzMuOFxC1cdK7Soi7JTbtv81gSCMOqox1dgRlsULTl9Kctdwun0yexUoTUuIsLacTcHt7H3xnZY3RPLH6rQRSNkYHN0UZnKWmfVRAUtvwsJHEeQskBxZGw252G/1Iw0oWmKLmN9Z2Q7glldJjkw7DXxW+gs+Fhqr0tQ8Q+NLBkqsW2+hA+0q1yBgWvqGR/o4rAa+P4UoI3tjdOBc7eCaU+FFlp465S5DpB3cO435fS5wrZBTvs+2LvXgG1YEjyL2t0RHBSH/DLXZpaVJWkq2Itg5wbgyC9Tl7Jwy+SnoMGmUV5Pw9pS47IAW+UklwDf18jbfFAvbJNNuqpnSJMrSh0qbKAQEq2/LFrQ3CQQl9TjdNy75ISoU6NGSXkSFR3ANlJV7j9BgM08DO3bDbdQ5TaU8xhzslVdY+JU01aOErkRB+0Dav3yBzuO49Qv1GGfDqhn7Iddp37/AM7rkzHSwiZzbOGdkPk2Z4CsKgFeqLLHEaJ20uW1EAXJ3TvvzIwZWs5kWP2m5Hw6qFFJypSw6OSNxbs4ugoWBVJhCFhFwAV6T5r7HSOwwaGhhH+jfp90HzMZy9sqrzQ6lD8eI2AhDCL6lW0IB2H4AY+ecVlL5WsB7WvxR1XidMyOH1htpcJvR4iDTW+K/wCIVe4cTtbptbDShaWRDO90ZFGHs7Vjc7aDwUtmysswFvRkpcfmKaV4RJSFJQoG2pV+uyrX+ye+LaipLW4Rqm/B+Ctlk57z2AbH+fJYUtT6piKiZ0ziCdHYKC+ooUhbKLgp5cze/PFAv6yZTYQ3k4RbC46Z3BO6wypmBU5uKHhw5CmyHnUptxVJPmuOQVpIUD1srFtPUl2RCE4xwZkTy+LqPgfzcKyqcRCILpS9wVXCi6re/sfbEa0F8BGKyz9RAOWcBseqS5ZfQJzrCihaX0EhSPQq39nCjhcjo5zG7X7IWjxMmdHMe0du5TBT8NePmANMnBKdV76dXQ9fKoC1/wDvH0IAy5D22/z5hBEhhtf1T9Uky+jgZggKWmyRLShSrfNfl9cMqtzXU7wDnZCUoLZmk6XXQcyhYq7bjrKeCECxA/eG/Inpj5PxbDzg5zfz3JnxFzGyNJbmCM75Hu+KpKekphM620oVoF0o5D2w9phaJtxY2TWDKIZWUjVWFRK1Lddjl5iRFW3xB/BWkLUhX0KVKF+6cRkFnYtintJIHwCMGxa69uoNr/RC0ggR03NiqqxLf8DeONPXqPIK+o/c/wDLvMoHL1JckSqPJbS4lsQE8Q/Kt1QUhNvcJ1E+wHfEImG4dsAreIVQEUsR1LreA1810mYCYjobSFr0GyVcibYImF43WF8ll5rmNwGtlLZfCjWdbTIDehQV/pnsD+GM9wqxnJa38JRw9zHTYg3teXcoXNaeNmaoLaTcKlcMG3zWG2Pq/Dy1lMwO1tfzS+taTUOsMro/NUqbS50ukI0pjeI8S0bebzHVse177e2BqCGKojE3tWsVdWSSQyGIDK9wq+ov/F6NFqrLgDAb1PNldgD+oNxjDccopmvsPZP9FMZWy1TGSQ5jUgrQlD1RoqqRFlvsSnkB5EsqN0KCh235DHOC8Qa2VrZBi1P4XaWp5hwvPadc9yXM5sZorbdMzqJcScyChNQKNbUkdwQLb29JGNS/hpqf1KWzh0vmO6yPEmHVQ0r/ABHhRqy9LpuXYTrqDpYluFSFKSBYHT02GGUX+JgtD3us47WRB4pUGPklxw9FcsZ7ozkdtjLseXVKi43pbjsM6AzfoSRpQB9/34Wf8PPEf1yGNG5PkN1SZcXeVnAj1KmQJMKt1CRMqEq0njJJszYJ8gPsQrewxn+O18EjuVTtw2HkfqgqmRwa62RFj8/mmtHPwqnSqu+8rw5a1BGu4Kv1NgMC8GpZXkf7bd/VchkljY6WWwGuXUqSyvPnVeoxqWvSqOqSZbpANwQdXPtfa2N5WwRU8ZlGtrJXSSyTPEe17qrz/QPicRuaylXGjesIF1Kb62HUjnbCrhtYadxYdD5plxGl5zQ4ajySmgzGKKShKi/RJXqKty0rYFR/lPXti2th9LaQ8dvzHRDU7mw5asPyTWqUYlTLlO1uRlJuFNuarb3B25jljDVtDJC8GEH7KU1M+A4qbcW628EVSqs5MlCHJZadaAKdY8245374Io+IS84QuGm4REVVIJhBI1TVSytk6TmFNRdbDTbCimRDQizbyuirdhvfvth8z/K3RQugx72vv/S86spg456Gyo6nUvhbqYtPix2Y4SAVDyAA9rC22ElZxKUTcu177qb6m03Ka3bLx29y0U2kPPSHVzwUxUoIKlKKVE3BP9OBKXh7pX/rA/f3ISnoxI13PBuN75FJ8xTk1pPhYhLFGjc3rWS6ocrfyjv1P3Y3VDA2hAsO3sOg+6hVPEo5bcmD5p1kKgCmR3JjusvSLadaQFJR9Ol+f4Yo4lWmdwZsPNF8PpBC0v3KrCL4WJlZReYstyYq3ZlCGpDl1PRb2sTzW32VhrT1jHgMm1Gh+hSqoo3NJfFpuEro1acioWIbqBoF3YbwUlINrq2tdHbbr0N74vqKW+bxlsR/M1RBUubkD4gpzS63SWXHH1RX4q0lQWQCtvY7nbcb9wMJ28FbDLjj1PeroZqcOMtiCtrsvLrhfU7MBccXq1aDrQegAt/d8UO4MXXLm5kqbvRHAknMrRUq7R33AtESTMdSUpA0FCLnlcqsMEO4I2V4dLYe/p4KE8lO92PCSQklSq8uqsJM19EeMolLcFkKUVKB06VgeYkHpy2w5hp44Dhibc/9jp7tvqqJJpJR2jbuCd0HLjshaJNVbDbTdi1F7kAAKWOQ5ekbYDnqWi7Y9Tv9vuiqaldk+QeA2VkBYDvhbZM17jq8vrA8xjlt15KatQKfVFBcmP8Atk+l5s6Fp/qG+CIKqWHJpy6aoeamim9Ye9TsvIr/AIZcaHVFcAi3Dfavbe/qBHXvg9vEml2J7M+4oJ/Dn2s16+XliuqGkS4SN7gpC9t0nkf9v5nHPS6e9yD8lz0OcNw3CJYylNJHiaqUIF7JjsgEAm9tSr4rdWx+yz4lWNoXe074JzSsv0+lqLkZi759T7h1rP3nA01VLNk45dNkVFSxxeqM+qagAdMDohe48vL/2Q=="/>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Concluding Remarks</a:t>
            </a:r>
            <a:endParaRPr lang="en-GB" sz="3200" b="0" cap="none" dirty="0">
              <a:solidFill>
                <a:schemeClr val="tx1"/>
              </a:solidFill>
            </a:endParaRPr>
          </a:p>
        </p:txBody>
      </p:sp>
      <p:sp>
        <p:nvSpPr>
          <p:cNvPr id="6" name="Text Placeholder 2"/>
          <p:cNvSpPr>
            <a:spLocks noGrp="1"/>
          </p:cNvSpPr>
          <p:nvPr>
            <p:ph type="body" idx="1"/>
          </p:nvPr>
        </p:nvSpPr>
        <p:spPr>
          <a:xfrm>
            <a:off x="1043608" y="1268760"/>
            <a:ext cx="7704856" cy="4608513"/>
          </a:xfrm>
        </p:spPr>
        <p:txBody>
          <a:bodyPr anchor="t" anchorCtr="0"/>
          <a:lstStyle/>
          <a:p>
            <a:r>
              <a:rPr lang="en-GB" sz="1600" b="1" dirty="0" smtClean="0">
                <a:solidFill>
                  <a:schemeClr val="tx1"/>
                </a:solidFill>
              </a:rPr>
              <a:t>Salient Observations</a:t>
            </a:r>
          </a:p>
          <a:p>
            <a:pPr marL="285750" indent="-285750">
              <a:buFont typeface="Arial" panose="020B0604020202020204" pitchFamily="34" charset="0"/>
              <a:buChar char="•"/>
            </a:pPr>
            <a:r>
              <a:rPr lang="en-GB" sz="1600" dirty="0" smtClean="0">
                <a:solidFill>
                  <a:schemeClr val="tx1"/>
                </a:solidFill>
              </a:rPr>
              <a:t>The high water saturation due to recent rains and floods exacerbated geotechnical failures of buildings and contributed to trigger landslides</a:t>
            </a:r>
          </a:p>
          <a:p>
            <a:pPr marL="285750" indent="-285750">
              <a:buFont typeface="Arial" panose="020B0604020202020204" pitchFamily="34" charset="0"/>
              <a:buChar char="•"/>
            </a:pPr>
            <a:r>
              <a:rPr lang="en-GB" sz="1600" dirty="0" smtClean="0">
                <a:solidFill>
                  <a:schemeClr val="tx1"/>
                </a:solidFill>
              </a:rPr>
              <a:t>The resonant period of ground motion seems to correlate well with the resonant period of the affected building stock</a:t>
            </a:r>
            <a:endParaRPr lang="en-GB" sz="1600" dirty="0">
              <a:solidFill>
                <a:schemeClr val="tx1"/>
              </a:solidFill>
            </a:endParaRPr>
          </a:p>
          <a:p>
            <a:pPr marL="285750" indent="-285750">
              <a:buFont typeface="Arial" panose="020B0604020202020204" pitchFamily="34" charset="0"/>
              <a:buChar char="•"/>
            </a:pPr>
            <a:r>
              <a:rPr lang="en-GB" sz="1600" dirty="0" smtClean="0">
                <a:solidFill>
                  <a:schemeClr val="tx1"/>
                </a:solidFill>
              </a:rPr>
              <a:t>Shortcomings in construction typical of poor seismic design and typical of non-engineered construction were pervasive</a:t>
            </a:r>
          </a:p>
          <a:p>
            <a:pPr marL="285750" indent="-285750">
              <a:buFont typeface="Arial" panose="020B0604020202020204" pitchFamily="34" charset="0"/>
              <a:buChar char="•"/>
            </a:pPr>
            <a:r>
              <a:rPr lang="en-GB" sz="1600" dirty="0" smtClean="0">
                <a:solidFill>
                  <a:schemeClr val="tx1"/>
                </a:solidFill>
              </a:rPr>
              <a:t>Satellite imagery was used to identify landslides but special considerations have to be taken into account to calibrate image recognition algorithms</a:t>
            </a:r>
          </a:p>
          <a:p>
            <a:pPr marL="285750" indent="-285750">
              <a:buFont typeface="Arial" panose="020B0604020202020204" pitchFamily="34" charset="0"/>
              <a:buChar char="•"/>
            </a:pPr>
            <a:r>
              <a:rPr lang="en-GB" sz="1600" dirty="0" smtClean="0">
                <a:solidFill>
                  <a:schemeClr val="tx1"/>
                </a:solidFill>
              </a:rPr>
              <a:t>The Los </a:t>
            </a:r>
            <a:r>
              <a:rPr lang="en-GB" sz="1600" dirty="0" err="1" smtClean="0">
                <a:solidFill>
                  <a:schemeClr val="tx1"/>
                </a:solidFill>
              </a:rPr>
              <a:t>Caras</a:t>
            </a:r>
            <a:r>
              <a:rPr lang="en-GB" sz="1600" dirty="0" smtClean="0">
                <a:solidFill>
                  <a:schemeClr val="tx1"/>
                </a:solidFill>
              </a:rPr>
              <a:t> Bridge experience should incentivise debate as to the business case for seismic isolation, despite perceived costs in developing contexts</a:t>
            </a:r>
          </a:p>
          <a:p>
            <a:pPr marL="285750" indent="-285750">
              <a:buFont typeface="Arial" panose="020B0604020202020204" pitchFamily="34" charset="0"/>
              <a:buChar char="•"/>
            </a:pPr>
            <a:r>
              <a:rPr lang="en-GB" sz="1600" dirty="0" smtClean="0">
                <a:solidFill>
                  <a:schemeClr val="tx1"/>
                </a:solidFill>
              </a:rPr>
              <a:t>The tagging process deserves more attention and coordination –clear communication as to the meaning of tags can prevent unnecessary loss</a:t>
            </a:r>
          </a:p>
          <a:p>
            <a:pPr marL="285750" indent="-285750">
              <a:buFont typeface="Arial" panose="020B0604020202020204" pitchFamily="34" charset="0"/>
              <a:buChar char="•"/>
            </a:pPr>
            <a:r>
              <a:rPr lang="en-GB" sz="1600" dirty="0" smtClean="0">
                <a:solidFill>
                  <a:schemeClr val="tx1"/>
                </a:solidFill>
              </a:rPr>
              <a:t>Better communication of risks is a constant necessity</a:t>
            </a:r>
            <a:endParaRPr lang="en-GB" sz="1600" dirty="0">
              <a:solidFill>
                <a:schemeClr val="tx1"/>
              </a:solidFill>
            </a:endParaRPr>
          </a:p>
          <a:p>
            <a:endParaRPr lang="en-GB" sz="1600" b="1" dirty="0" smtClean="0">
              <a:solidFill>
                <a:schemeClr val="tx1"/>
              </a:solidFill>
            </a:endParaRPr>
          </a:p>
          <a:p>
            <a:r>
              <a:rPr lang="en-GB" sz="1600" b="1" dirty="0" smtClean="0">
                <a:solidFill>
                  <a:schemeClr val="tx1"/>
                </a:solidFill>
              </a:rPr>
              <a:t>Additional Aspects to Consider</a:t>
            </a:r>
          </a:p>
          <a:p>
            <a:pPr marL="285750" indent="-285750">
              <a:buFont typeface="Arial" panose="020B0604020202020204" pitchFamily="34" charset="0"/>
              <a:buChar char="•"/>
            </a:pPr>
            <a:r>
              <a:rPr lang="en-GB" sz="1600" dirty="0" smtClean="0">
                <a:solidFill>
                  <a:schemeClr val="tx1"/>
                </a:solidFill>
              </a:rPr>
              <a:t>Event Response &amp; Financial Aspects</a:t>
            </a:r>
            <a:endParaRPr lang="en-GB" sz="1600" dirty="0">
              <a:solidFill>
                <a:schemeClr val="tx1"/>
              </a:solidFill>
            </a:endParaRPr>
          </a:p>
        </p:txBody>
      </p:sp>
    </p:spTree>
    <p:extLst>
      <p:ext uri="{BB962C8B-B14F-4D97-AF65-F5344CB8AC3E}">
        <p14:creationId xmlns:p14="http://schemas.microsoft.com/office/powerpoint/2010/main" val="389990487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1268760"/>
            <a:ext cx="8352928" cy="4893647"/>
          </a:xfrm>
          <a:prstGeom prst="rect">
            <a:avLst/>
          </a:prstGeom>
        </p:spPr>
        <p:txBody>
          <a:bodyPr wrap="square">
            <a:spAutoFit/>
          </a:bodyPr>
          <a:lstStyle/>
          <a:p>
            <a:r>
              <a:rPr lang="en-GB" sz="1200" dirty="0">
                <a:latin typeface="+mn-lt"/>
              </a:rPr>
              <a:t>We received enormous and generous support from many local experts. Without them, the mission would not have been as successful as it was: </a:t>
            </a:r>
            <a:r>
              <a:rPr lang="en-GB" sz="1200" dirty="0" err="1">
                <a:latin typeface="+mn-lt"/>
              </a:rPr>
              <a:t>Ing</a:t>
            </a:r>
            <a:r>
              <a:rPr lang="en-GB" sz="1200" dirty="0">
                <a:latin typeface="+mn-lt"/>
              </a:rPr>
              <a:t>. </a:t>
            </a:r>
            <a:r>
              <a:rPr lang="es-ES_tradnl" sz="1200" dirty="0">
                <a:latin typeface="+mn-lt"/>
              </a:rPr>
              <a:t>Marcelo Romo (Escuela Politécnica del Ejército), </a:t>
            </a:r>
            <a:r>
              <a:rPr lang="es-ES_tradnl" sz="1200" dirty="0" err="1">
                <a:latin typeface="+mn-lt"/>
              </a:rPr>
              <a:t>Archs</a:t>
            </a:r>
            <a:r>
              <a:rPr lang="es-ES_tradnl" sz="1200" dirty="0">
                <a:latin typeface="+mn-lt"/>
              </a:rPr>
              <a:t>. Jean Paul </a:t>
            </a:r>
            <a:r>
              <a:rPr lang="es-ES_tradnl" sz="1200" dirty="0" err="1">
                <a:latin typeface="+mn-lt"/>
              </a:rPr>
              <a:t>Demera</a:t>
            </a:r>
            <a:r>
              <a:rPr lang="es-ES_tradnl" sz="1200" dirty="0">
                <a:latin typeface="+mn-lt"/>
              </a:rPr>
              <a:t> and </a:t>
            </a:r>
            <a:r>
              <a:rPr lang="es-ES_tradnl" sz="1200" dirty="0" err="1">
                <a:latin typeface="+mn-lt"/>
              </a:rPr>
              <a:t>Nguyen</a:t>
            </a:r>
            <a:r>
              <a:rPr lang="es-ES_tradnl" sz="1200" dirty="0">
                <a:latin typeface="+mn-lt"/>
              </a:rPr>
              <a:t> Ernesto Baca (</a:t>
            </a:r>
            <a:r>
              <a:rPr lang="es-ES_tradnl" sz="1200" dirty="0" err="1">
                <a:latin typeface="+mn-lt"/>
              </a:rPr>
              <a:t>Historical</a:t>
            </a:r>
            <a:r>
              <a:rPr lang="es-ES_tradnl" sz="1200" dirty="0">
                <a:latin typeface="+mn-lt"/>
              </a:rPr>
              <a:t> </a:t>
            </a:r>
            <a:r>
              <a:rPr lang="es-ES_tradnl" sz="1200" dirty="0" err="1">
                <a:latin typeface="+mn-lt"/>
              </a:rPr>
              <a:t>Preservation</a:t>
            </a:r>
            <a:r>
              <a:rPr lang="es-ES_tradnl" sz="1200" dirty="0">
                <a:latin typeface="+mn-lt"/>
              </a:rPr>
              <a:t>), Milton Cedeño (ULEAM), Paulina Soria (INBAR-International Network </a:t>
            </a:r>
            <a:r>
              <a:rPr lang="es-ES_tradnl" sz="1200" dirty="0" err="1">
                <a:latin typeface="+mn-lt"/>
              </a:rPr>
              <a:t>for</a:t>
            </a:r>
            <a:r>
              <a:rPr lang="es-ES_tradnl" sz="1200" dirty="0">
                <a:latin typeface="+mn-lt"/>
              </a:rPr>
              <a:t> </a:t>
            </a:r>
            <a:r>
              <a:rPr lang="es-ES_tradnl" sz="1200" dirty="0" err="1">
                <a:latin typeface="+mn-lt"/>
              </a:rPr>
              <a:t>Bamboo</a:t>
            </a:r>
            <a:r>
              <a:rPr lang="es-ES_tradnl" sz="1200" dirty="0">
                <a:latin typeface="+mn-lt"/>
              </a:rPr>
              <a:t> and </a:t>
            </a:r>
            <a:r>
              <a:rPr lang="es-ES_tradnl" sz="1200" dirty="0" err="1">
                <a:latin typeface="+mn-lt"/>
              </a:rPr>
              <a:t>Ratan</a:t>
            </a:r>
            <a:r>
              <a:rPr lang="es-ES_tradnl" sz="1200" dirty="0">
                <a:latin typeface="+mn-lt"/>
              </a:rPr>
              <a:t>), Christian </a:t>
            </a:r>
            <a:r>
              <a:rPr lang="es-ES_tradnl" sz="1200" dirty="0" err="1">
                <a:latin typeface="+mn-lt"/>
              </a:rPr>
              <a:t>Riofrio</a:t>
            </a:r>
            <a:r>
              <a:rPr lang="es-ES_tradnl" sz="1200" dirty="0">
                <a:latin typeface="+mn-lt"/>
              </a:rPr>
              <a:t> (AIMA), Gen. Mosquera, </a:t>
            </a:r>
            <a:r>
              <a:rPr lang="es-ES_tradnl" sz="1200" dirty="0" err="1">
                <a:latin typeface="+mn-lt"/>
              </a:rPr>
              <a:t>Crnl</a:t>
            </a:r>
            <a:r>
              <a:rPr lang="es-ES_tradnl" sz="1200" dirty="0">
                <a:latin typeface="+mn-lt"/>
              </a:rPr>
              <a:t>. </a:t>
            </a:r>
            <a:r>
              <a:rPr lang="en-GB" sz="1200" dirty="0">
                <a:latin typeface="+mn-lt"/>
              </a:rPr>
              <a:t>De E.M.C. William Aragon, Col. Ramos, Col. Negrete, Col. Parra, Lt. Col. </a:t>
            </a:r>
            <a:r>
              <a:rPr lang="en-GB" sz="1200" dirty="0" err="1">
                <a:latin typeface="+mn-lt"/>
              </a:rPr>
              <a:t>Iturralde</a:t>
            </a:r>
            <a:r>
              <a:rPr lang="en-GB" sz="1200" dirty="0">
                <a:latin typeface="+mn-lt"/>
              </a:rPr>
              <a:t>, Maj. De E. Henry Cordova (</a:t>
            </a:r>
            <a:r>
              <a:rPr lang="en-GB" sz="1200" dirty="0" err="1">
                <a:latin typeface="+mn-lt"/>
              </a:rPr>
              <a:t>Secretaria</a:t>
            </a:r>
            <a:r>
              <a:rPr lang="en-GB" sz="1200" dirty="0">
                <a:latin typeface="+mn-lt"/>
              </a:rPr>
              <a:t> de </a:t>
            </a:r>
            <a:r>
              <a:rPr lang="en-GB" sz="1200" dirty="0" err="1">
                <a:latin typeface="+mn-lt"/>
              </a:rPr>
              <a:t>Gestión</a:t>
            </a:r>
            <a:r>
              <a:rPr lang="en-GB" sz="1200" dirty="0">
                <a:latin typeface="+mn-lt"/>
              </a:rPr>
              <a:t> de </a:t>
            </a:r>
            <a:r>
              <a:rPr lang="en-GB" sz="1200" dirty="0" err="1">
                <a:latin typeface="+mn-lt"/>
              </a:rPr>
              <a:t>Riesgos</a:t>
            </a:r>
            <a:r>
              <a:rPr lang="en-GB" sz="1200" dirty="0">
                <a:latin typeface="+mn-lt"/>
              </a:rPr>
              <a:t>), Maj. </a:t>
            </a:r>
            <a:r>
              <a:rPr lang="en-GB" sz="1200" dirty="0" err="1">
                <a:latin typeface="+mn-lt"/>
              </a:rPr>
              <a:t>Fabricio</a:t>
            </a:r>
            <a:r>
              <a:rPr lang="en-GB" sz="1200" dirty="0">
                <a:latin typeface="+mn-lt"/>
              </a:rPr>
              <a:t> Godoy (ISSFA), and </a:t>
            </a:r>
            <a:r>
              <a:rPr lang="en-GB" sz="1200" dirty="0" err="1">
                <a:latin typeface="+mn-lt"/>
              </a:rPr>
              <a:t>Everth</a:t>
            </a:r>
            <a:r>
              <a:rPr lang="en-GB" sz="1200" dirty="0">
                <a:latin typeface="+mn-lt"/>
              </a:rPr>
              <a:t> Luis </a:t>
            </a:r>
            <a:r>
              <a:rPr lang="en-GB" sz="1200" dirty="0" err="1">
                <a:latin typeface="+mn-lt"/>
              </a:rPr>
              <a:t>Mera</a:t>
            </a:r>
            <a:r>
              <a:rPr lang="en-GB" sz="1200" dirty="0">
                <a:latin typeface="+mn-lt"/>
              </a:rPr>
              <a:t> (student at the School of Civil Engineering of Portoviejo). During the mission, we received support from our London-based colleagues, EEFIT coordinators Berenice Chan, Sean Wilkinson and Tristan Lloyd. </a:t>
            </a:r>
            <a:endParaRPr lang="en-GB" sz="1200" dirty="0" smtClean="0">
              <a:latin typeface="+mn-lt"/>
            </a:endParaRPr>
          </a:p>
          <a:p>
            <a:endParaRPr lang="en-US" sz="1200" dirty="0">
              <a:latin typeface="+mn-lt"/>
            </a:endParaRPr>
          </a:p>
          <a:p>
            <a:r>
              <a:rPr lang="en-GB" sz="1200" dirty="0">
                <a:latin typeface="+mn-lt"/>
              </a:rPr>
              <a:t>Prior, during and after the field mission, we received briefings and support from Carlos Molina (University College London), Anna </a:t>
            </a:r>
            <a:r>
              <a:rPr lang="en-GB" sz="1200" dirty="0" err="1">
                <a:latin typeface="+mn-lt"/>
              </a:rPr>
              <a:t>Pavan</a:t>
            </a:r>
            <a:r>
              <a:rPr lang="en-GB" sz="1200" dirty="0">
                <a:latin typeface="+mn-lt"/>
              </a:rPr>
              <a:t>, Francisco Pavia, Matthew Free (Arup), Antonios Pomonis (Cambridge Architectural Research &amp; World Bank), Tom Dijkstra, Helen Reeves and Colm Jordan (British Geological Survey), James Daniell (</a:t>
            </a:r>
            <a:r>
              <a:rPr lang="en-GB" sz="1200" dirty="0" err="1">
                <a:latin typeface="+mn-lt"/>
              </a:rPr>
              <a:t>Kahlsruhe</a:t>
            </a:r>
            <a:r>
              <a:rPr lang="en-GB" sz="1200" dirty="0">
                <a:latin typeface="+mn-lt"/>
              </a:rPr>
              <a:t> Institute of Technology and World Bank Group), Oscar Ishizawa and </a:t>
            </a:r>
            <a:r>
              <a:rPr lang="en-GB" sz="1200" dirty="0" err="1">
                <a:latin typeface="+mn-lt"/>
              </a:rPr>
              <a:t>Rashmin</a:t>
            </a:r>
            <a:r>
              <a:rPr lang="en-GB" sz="1200" dirty="0">
                <a:latin typeface="+mn-lt"/>
              </a:rPr>
              <a:t> </a:t>
            </a:r>
            <a:r>
              <a:rPr lang="en-GB" sz="1200" dirty="0" err="1">
                <a:latin typeface="+mn-lt"/>
              </a:rPr>
              <a:t>Gunasekera</a:t>
            </a:r>
            <a:r>
              <a:rPr lang="en-GB" sz="1200" dirty="0">
                <a:latin typeface="+mn-lt"/>
              </a:rPr>
              <a:t> (World Bank Group), Emilio Franco (</a:t>
            </a:r>
            <a:r>
              <a:rPr lang="en-GB" sz="1200" dirty="0" err="1">
                <a:latin typeface="+mn-lt"/>
              </a:rPr>
              <a:t>Gestió</a:t>
            </a:r>
            <a:r>
              <a:rPr lang="en-GB" sz="1200" dirty="0">
                <a:latin typeface="+mn-lt"/>
              </a:rPr>
              <a:t> de </a:t>
            </a:r>
            <a:r>
              <a:rPr lang="en-GB" sz="1200" dirty="0" err="1">
                <a:latin typeface="+mn-lt"/>
              </a:rPr>
              <a:t>Infraestructures</a:t>
            </a:r>
            <a:r>
              <a:rPr lang="en-GB" sz="1200" dirty="0">
                <a:latin typeface="+mn-lt"/>
              </a:rPr>
              <a:t> SA, retired), Thomas </a:t>
            </a:r>
            <a:r>
              <a:rPr lang="en-GB" sz="1200" dirty="0" err="1">
                <a:latin typeface="+mn-lt"/>
              </a:rPr>
              <a:t>Ferre</a:t>
            </a:r>
            <a:r>
              <a:rPr lang="en-GB" sz="1200" dirty="0">
                <a:latin typeface="+mn-lt"/>
              </a:rPr>
              <a:t> (</a:t>
            </a:r>
            <a:r>
              <a:rPr lang="en-GB" sz="1200" dirty="0" err="1">
                <a:latin typeface="+mn-lt"/>
              </a:rPr>
              <a:t>MicroVest</a:t>
            </a:r>
            <a:r>
              <a:rPr lang="en-GB" sz="1200" dirty="0">
                <a:latin typeface="+mn-lt"/>
              </a:rPr>
              <a:t> Capital Management, LLC), Marjorie Greene and Forrest Lanning (EERI), Eduardo Miranda (Stanford University), Enrique Morales (University of Buffalo), Mario </a:t>
            </a:r>
            <a:r>
              <a:rPr lang="en-GB" sz="1200" dirty="0" err="1">
                <a:latin typeface="+mn-lt"/>
              </a:rPr>
              <a:t>Calixto</a:t>
            </a:r>
            <a:r>
              <a:rPr lang="en-GB" sz="1200" dirty="0">
                <a:latin typeface="+mn-lt"/>
              </a:rPr>
              <a:t> Ruiz Romero, Alexandra Alvarado and Pedro </a:t>
            </a:r>
            <a:r>
              <a:rPr lang="en-GB" sz="1200" dirty="0" err="1">
                <a:latin typeface="+mn-lt"/>
              </a:rPr>
              <a:t>Espín</a:t>
            </a:r>
            <a:r>
              <a:rPr lang="en-GB" sz="1200" dirty="0">
                <a:latin typeface="+mn-lt"/>
              </a:rPr>
              <a:t> (Instituto Geofísico), Lizzie </a:t>
            </a:r>
            <a:r>
              <a:rPr lang="en-GB" sz="1200" dirty="0" err="1">
                <a:latin typeface="+mn-lt"/>
              </a:rPr>
              <a:t>Blaisdell</a:t>
            </a:r>
            <a:r>
              <a:rPr lang="en-GB" sz="1200" dirty="0">
                <a:latin typeface="+mn-lt"/>
              </a:rPr>
              <a:t> (Build Change), Kevin Hagen (EWB-USA), Diego Paredes (UK Embassy in Ecuador), Carla </a:t>
            </a:r>
            <a:r>
              <a:rPr lang="en-GB" sz="1200" dirty="0" err="1">
                <a:latin typeface="+mn-lt"/>
              </a:rPr>
              <a:t>Muirragui</a:t>
            </a:r>
            <a:r>
              <a:rPr lang="en-GB" sz="1200" dirty="0">
                <a:latin typeface="+mn-lt"/>
              </a:rPr>
              <a:t> (</a:t>
            </a:r>
            <a:r>
              <a:rPr lang="en-GB" sz="1200" dirty="0" err="1">
                <a:latin typeface="+mn-lt"/>
              </a:rPr>
              <a:t>Cámara</a:t>
            </a:r>
            <a:r>
              <a:rPr lang="en-GB" sz="1200" dirty="0">
                <a:latin typeface="+mn-lt"/>
              </a:rPr>
              <a:t> de </a:t>
            </a:r>
            <a:r>
              <a:rPr lang="en-GB" sz="1200" dirty="0" err="1">
                <a:latin typeface="+mn-lt"/>
              </a:rPr>
              <a:t>Industrias</a:t>
            </a:r>
            <a:r>
              <a:rPr lang="en-GB" sz="1200" dirty="0">
                <a:latin typeface="+mn-lt"/>
              </a:rPr>
              <a:t> y </a:t>
            </a:r>
            <a:r>
              <a:rPr lang="en-GB" sz="1200" dirty="0" err="1">
                <a:latin typeface="+mn-lt"/>
              </a:rPr>
              <a:t>Producción</a:t>
            </a:r>
            <a:r>
              <a:rPr lang="en-GB" sz="1200" dirty="0">
                <a:latin typeface="+mn-lt"/>
              </a:rPr>
              <a:t>), Sandra Silva, Jenny Nino, Carolina Gallegos </a:t>
            </a:r>
            <a:r>
              <a:rPr lang="en-GB" sz="1200" dirty="0" err="1">
                <a:latin typeface="+mn-lt"/>
              </a:rPr>
              <a:t>Anda</a:t>
            </a:r>
            <a:r>
              <a:rPr lang="en-GB" sz="1200" dirty="0">
                <a:latin typeface="+mn-lt"/>
              </a:rPr>
              <a:t>, Natividad Garcia </a:t>
            </a:r>
            <a:r>
              <a:rPr lang="en-GB" sz="1200" dirty="0" err="1">
                <a:latin typeface="+mn-lt"/>
              </a:rPr>
              <a:t>Troncoso</a:t>
            </a:r>
            <a:r>
              <a:rPr lang="en-GB" sz="1200" dirty="0">
                <a:latin typeface="+mn-lt"/>
              </a:rPr>
              <a:t> (Imperial College), Alby Del Pilar Aguilar </a:t>
            </a:r>
            <a:r>
              <a:rPr lang="en-GB" sz="1200" dirty="0" err="1">
                <a:latin typeface="+mn-lt"/>
              </a:rPr>
              <a:t>Pesantes</a:t>
            </a:r>
            <a:r>
              <a:rPr lang="en-GB" sz="1200" dirty="0">
                <a:latin typeface="+mn-lt"/>
              </a:rPr>
              <a:t> (ESPOL), Michael Davis, Luz Gutiérrez, and Santiago del </a:t>
            </a:r>
            <a:r>
              <a:rPr lang="en-GB" sz="1200" dirty="0" err="1">
                <a:latin typeface="+mn-lt"/>
              </a:rPr>
              <a:t>Hierro</a:t>
            </a:r>
            <a:r>
              <a:rPr lang="en-GB" sz="1200" dirty="0">
                <a:latin typeface="+mn-lt"/>
              </a:rPr>
              <a:t>. </a:t>
            </a:r>
            <a:endParaRPr lang="en-GB" sz="1200" dirty="0" smtClean="0">
              <a:latin typeface="+mn-lt"/>
            </a:endParaRPr>
          </a:p>
          <a:p>
            <a:endParaRPr lang="en-US" sz="1200" dirty="0">
              <a:latin typeface="+mn-lt"/>
            </a:endParaRPr>
          </a:p>
          <a:p>
            <a:r>
              <a:rPr lang="en-GB" sz="1200" dirty="0">
                <a:latin typeface="+mn-lt"/>
              </a:rPr>
              <a:t>The Engineering and Physical Sciences Research Council (EPSRC) provided funding for team members Ahmed, Hughes, and </a:t>
            </a:r>
            <a:r>
              <a:rPr lang="en-GB" sz="1200" dirty="0" err="1">
                <a:latin typeface="+mn-lt"/>
              </a:rPr>
              <a:t>Jirouskova</a:t>
            </a:r>
            <a:r>
              <a:rPr lang="en-GB" sz="1200" dirty="0">
                <a:latin typeface="+mn-lt"/>
              </a:rPr>
              <a:t>. The Centre for Urban Sustainability and Resilience at University College London provided funds for Stone. Arup supported members Kaminski and </a:t>
            </a:r>
            <a:r>
              <a:rPr lang="en-GB" sz="1200" dirty="0" err="1">
                <a:latin typeface="+mn-lt"/>
              </a:rPr>
              <a:t>López</a:t>
            </a:r>
            <a:r>
              <a:rPr lang="en-GB" sz="1200" dirty="0">
                <a:latin typeface="+mn-lt"/>
              </a:rPr>
              <a:t> and also provided funding for vehicle hires. Guy Carpenter supported team lead Franco. The Ecuador Army provided additional land and sea transportation to the team. This financial support made the mission possible. EEFIT also receives regular financial sponsorship from Arup, CH2MHill, Mott MacDonald, the British Geological Survey, AIR Worldwide, AECOM, Willis, Guy Carpenter, and Sellafield Ltd. All this support is greatly appreciated.</a:t>
            </a:r>
            <a:endParaRPr lang="en-US" sz="1200" dirty="0">
              <a:latin typeface="+mn-lt"/>
            </a:endParaRPr>
          </a:p>
        </p:txBody>
      </p:sp>
      <p:sp>
        <p:nvSpPr>
          <p:cNvPr id="9" name="Title 1"/>
          <p:cNvSpPr>
            <a:spLocks noGrp="1"/>
          </p:cNvSpPr>
          <p:nvPr>
            <p:ph type="title"/>
          </p:nvPr>
        </p:nvSpPr>
        <p:spPr>
          <a:xfrm>
            <a:off x="683568" y="332656"/>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GB" sz="3200" b="0" cap="none" dirty="0" smtClean="0">
                <a:solidFill>
                  <a:schemeClr val="tx1"/>
                </a:solidFill>
              </a:rPr>
              <a:t>Acknowledgments</a:t>
            </a:r>
            <a:endParaRPr lang="en-GB" sz="3200" b="0" cap="none" dirty="0">
              <a:solidFill>
                <a:schemeClr val="tx1"/>
              </a:solidFill>
            </a:endParaRPr>
          </a:p>
        </p:txBody>
      </p:sp>
    </p:spTree>
    <p:extLst>
      <p:ext uri="{BB962C8B-B14F-4D97-AF65-F5344CB8AC3E}">
        <p14:creationId xmlns:p14="http://schemas.microsoft.com/office/powerpoint/2010/main" val="26667218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6241</TotalTime>
  <Words>3688</Words>
  <Application>Microsoft Macintosh PowerPoint</Application>
  <PresentationFormat>On-screen Show (4:3)</PresentationFormat>
  <Paragraphs>552</Paragraphs>
  <Slides>97</Slides>
  <Notes>30</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The Mw7.8 Muisne Earthquake, Ecuador of 16 April 2016 Observations from the EEFIT Reconnaissance Mission</vt:lpstr>
      <vt:lpstr>Preliminaries PART 1 Regional Seismology &amp; Event Characterisation PART 2 Geotechnical Aspects  PART 3 Structural Aspects  Introduction &amp; description of the building stock  Qualitative overview of building damage  Structural damage survey analysis  The tagging process and its shortcomings PART 4 Social Aspects PART 5 Concluding Remarks</vt:lpstr>
      <vt:lpstr>Our Team &amp; Our Roles</vt:lpstr>
      <vt:lpstr>Publications</vt:lpstr>
      <vt:lpstr>Collaborations</vt:lpstr>
      <vt:lpstr>Mission</vt:lpstr>
      <vt:lpstr>Ecuadorian Context</vt:lpstr>
      <vt:lpstr>Part 1 REGIONAL seismology AND EVENT CHARACTERISATION</vt:lpstr>
      <vt:lpstr>Regional Tectonic Setting</vt:lpstr>
      <vt:lpstr>Local Tectonic Activity</vt:lpstr>
      <vt:lpstr>PowerPoint Presentation</vt:lpstr>
      <vt:lpstr>PowerPoint Presentation</vt:lpstr>
      <vt:lpstr>PowerPoint Presentation</vt:lpstr>
      <vt:lpstr>PowerPoint Presentation</vt:lpstr>
      <vt:lpstr>Part 2 geotechnical aspects</vt:lpstr>
      <vt:lpstr>Objectives &amp; Methods</vt:lpstr>
      <vt:lpstr>Microtremor Tests</vt:lpstr>
      <vt:lpstr>Microtremor Tests</vt:lpstr>
      <vt:lpstr>Landslides - BGS Collaboration</vt:lpstr>
      <vt:lpstr>Landslides - BGS Collaboration</vt:lpstr>
      <vt:lpstr>Landslides</vt:lpstr>
      <vt:lpstr>Ground Failure</vt:lpstr>
      <vt:lpstr>Ground Failure</vt:lpstr>
      <vt:lpstr>Liquefaction - Lateral Spreading</vt:lpstr>
      <vt:lpstr>Liquefaction - Lateral Spreading</vt:lpstr>
      <vt:lpstr>Liquefaction - Lateral Spreading</vt:lpstr>
      <vt:lpstr>Liquefaction - Foundation Failure</vt:lpstr>
      <vt:lpstr>Los Caras Bridge</vt:lpstr>
      <vt:lpstr>Observations Summary</vt:lpstr>
      <vt:lpstr>Part 3 structural aspects</vt:lpstr>
      <vt:lpstr>Objectives &amp; Methods</vt:lpstr>
      <vt:lpstr>Building Stock</vt:lpstr>
      <vt:lpstr>Concrete Buildings</vt:lpstr>
      <vt:lpstr>Timber Buildings</vt:lpstr>
      <vt:lpstr>Other</vt:lpstr>
      <vt:lpstr>Rural Housing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II (Church)</vt:lpstr>
      <vt:lpstr>Case Study II (Church)</vt:lpstr>
      <vt:lpstr>PowerPoint Presentation</vt:lpstr>
      <vt:lpstr>PowerPoint Presentation</vt:lpstr>
      <vt:lpstr>Damage Surveys</vt:lpstr>
      <vt:lpstr>Manta - Tarqui Survey</vt:lpstr>
      <vt:lpstr>Manta Seismometer Station</vt:lpstr>
      <vt:lpstr>Portoviejo</vt:lpstr>
      <vt:lpstr>Portoviejo Ground Zero Survey</vt:lpstr>
      <vt:lpstr>Portoviejo Seismometer Station</vt:lpstr>
      <vt:lpstr>Jama Damage Survey</vt:lpstr>
      <vt:lpstr>Pedernales Damage Survey</vt:lpstr>
      <vt:lpstr>Damage Survey Results</vt:lpstr>
      <vt:lpstr>Damage Survey Results</vt:lpstr>
      <vt:lpstr>Spectral Analysis</vt:lpstr>
      <vt:lpstr>EU Civil Protection Mechanism</vt:lpstr>
      <vt:lpstr>EU Civil Protection Team </vt:lpstr>
      <vt:lpstr>Structural Assessment Work</vt:lpstr>
      <vt:lpstr>Main Contributions</vt:lpstr>
      <vt:lpstr>Part 4 SOCIAL ASPECTS</vt:lpstr>
      <vt:lpstr>Objectives &amp; Methods</vt:lpstr>
      <vt:lpstr>Before &amp; After Scenarios</vt:lpstr>
      <vt:lpstr>Camp Facilities</vt:lpstr>
      <vt:lpstr>Camp Facilities</vt:lpstr>
      <vt:lpstr>Questionnaire Design</vt:lpstr>
      <vt:lpstr>Questionnaire Surveying</vt:lpstr>
      <vt:lpstr>Age &amp; Education</vt:lpstr>
      <vt:lpstr>Income &amp; Occupations</vt:lpstr>
      <vt:lpstr>Property &amp; Preparedness</vt:lpstr>
      <vt:lpstr>Dwellings</vt:lpstr>
      <vt:lpstr>Construction Material</vt:lpstr>
      <vt:lpstr>Year of Construction</vt:lpstr>
      <vt:lpstr>Recovery Plans</vt:lpstr>
      <vt:lpstr>Reconstruction Strategy</vt:lpstr>
      <vt:lpstr>Reconstruction with Bamboo</vt:lpstr>
      <vt:lpstr>Canoa Temporary Housing Plans</vt:lpstr>
      <vt:lpstr>Part 5 concluding remarks</vt:lpstr>
      <vt:lpstr>Outreach - Press</vt:lpstr>
      <vt:lpstr>Outreach - Blog</vt:lpstr>
      <vt:lpstr>Mission Tangible Outcomes</vt:lpstr>
      <vt:lpstr>Concluding Remarks</vt:lpstr>
      <vt:lpstr>Acknowledgments</vt:lpstr>
    </vt:vector>
  </TitlesOfParts>
  <Company>ARUP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from Earthquakes Experiences from EEFIT</dc:title>
  <dc:creator>zygmunt lubkowski</dc:creator>
  <cp:lastModifiedBy>Bayes Ahmed</cp:lastModifiedBy>
  <cp:revision>272</cp:revision>
  <cp:lastPrinted>2002-09-10T16:11:09Z</cp:lastPrinted>
  <dcterms:created xsi:type="dcterms:W3CDTF">2002-09-09T21:16:46Z</dcterms:created>
  <dcterms:modified xsi:type="dcterms:W3CDTF">2016-09-20T12:38:17Z</dcterms:modified>
</cp:coreProperties>
</file>