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287" r:id="rId4"/>
    <p:sldId id="288" r:id="rId5"/>
    <p:sldId id="289" r:id="rId6"/>
    <p:sldId id="290" r:id="rId7"/>
    <p:sldId id="291" r:id="rId8"/>
    <p:sldId id="271" r:id="rId9"/>
    <p:sldId id="292" r:id="rId10"/>
    <p:sldId id="308" r:id="rId11"/>
    <p:sldId id="309" r:id="rId12"/>
    <p:sldId id="310" r:id="rId13"/>
    <p:sldId id="280" r:id="rId14"/>
    <p:sldId id="282" r:id="rId15"/>
    <p:sldId id="284" r:id="rId16"/>
    <p:sldId id="283" r:id="rId17"/>
    <p:sldId id="293" r:id="rId18"/>
    <p:sldId id="294" r:id="rId19"/>
    <p:sldId id="295" r:id="rId20"/>
    <p:sldId id="296" r:id="rId21"/>
    <p:sldId id="297" r:id="rId22"/>
    <p:sldId id="298" r:id="rId23"/>
    <p:sldId id="299" r:id="rId24"/>
    <p:sldId id="300" r:id="rId25"/>
    <p:sldId id="286" r:id="rId26"/>
    <p:sldId id="301" r:id="rId27"/>
    <p:sldId id="302" r:id="rId28"/>
    <p:sldId id="303" r:id="rId29"/>
    <p:sldId id="304" r:id="rId30"/>
    <p:sldId id="305" r:id="rId31"/>
    <p:sldId id="306" r:id="rId32"/>
    <p:sldId id="307" r:id="rId33"/>
    <p:sldId id="279" r:id="rId34"/>
    <p:sldId id="261" r:id="rId35"/>
    <p:sldId id="27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3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esktop\cause_L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90"/>
      <c:rAngAx val="0"/>
      <c:perspective val="30"/>
    </c:view3D>
    <c:floor>
      <c:thickness val="0"/>
    </c:floor>
    <c:sideWall>
      <c:thickness val="0"/>
    </c:sideWall>
    <c:backWall>
      <c:thickness val="0"/>
    </c:backWall>
    <c:plotArea>
      <c:layout>
        <c:manualLayout>
          <c:layoutTarget val="inner"/>
          <c:xMode val="edge"/>
          <c:yMode val="edge"/>
          <c:x val="0.069909317101338"/>
          <c:y val="0.0552208835341365"/>
          <c:w val="0.83375444338623"/>
          <c:h val="0.55604251391653"/>
        </c:manualLayout>
      </c:layout>
      <c:pie3DChart>
        <c:varyColors val="1"/>
        <c:ser>
          <c:idx val="0"/>
          <c:order val="0"/>
          <c:tx>
            <c:strRef>
              <c:f>Sheet1!$D$6</c:f>
              <c:strCache>
                <c:ptCount val="1"/>
                <c:pt idx="0">
                  <c:v>Percentage</c:v>
                </c:pt>
              </c:strCache>
            </c:strRef>
          </c:tx>
          <c:dLbls>
            <c:dLbl>
              <c:idx val="0"/>
              <c:layout/>
              <c:tx>
                <c:rich>
                  <a:bodyPr/>
                  <a:lstStyle/>
                  <a:p>
                    <a:r>
                      <a:rPr lang="en-US" sz="1400" b="1"/>
                      <a:t>9.82%</a:t>
                    </a:r>
                  </a:p>
                </c:rich>
              </c:tx>
              <c:showLegendKey val="0"/>
              <c:showVal val="1"/>
              <c:showCatName val="0"/>
              <c:showSerName val="0"/>
              <c:showPercent val="0"/>
              <c:showBubbleSize val="0"/>
            </c:dLbl>
            <c:dLbl>
              <c:idx val="1"/>
              <c:layout>
                <c:manualLayout>
                  <c:x val="-0.0708943631937612"/>
                  <c:y val="-0.127303861113746"/>
                </c:manualLayout>
              </c:layout>
              <c:tx>
                <c:rich>
                  <a:bodyPr/>
                  <a:lstStyle/>
                  <a:p>
                    <a:r>
                      <a:rPr lang="en-US" sz="1400" b="1"/>
                      <a:t>0.89%</a:t>
                    </a:r>
                  </a:p>
                </c:rich>
              </c:tx>
              <c:showLegendKey val="0"/>
              <c:showVal val="1"/>
              <c:showCatName val="0"/>
              <c:showSerName val="0"/>
              <c:showPercent val="0"/>
              <c:showBubbleSize val="0"/>
            </c:dLbl>
            <c:dLbl>
              <c:idx val="2"/>
              <c:layout/>
              <c:tx>
                <c:rich>
                  <a:bodyPr/>
                  <a:lstStyle/>
                  <a:p>
                    <a:r>
                      <a:rPr lang="en-US" sz="1400" b="1"/>
                      <a:t>44.64%</a:t>
                    </a:r>
                  </a:p>
                </c:rich>
              </c:tx>
              <c:showLegendKey val="0"/>
              <c:showVal val="1"/>
              <c:showCatName val="0"/>
              <c:showSerName val="0"/>
              <c:showPercent val="0"/>
              <c:showBubbleSize val="0"/>
            </c:dLbl>
            <c:dLbl>
              <c:idx val="3"/>
              <c:layout>
                <c:manualLayout>
                  <c:x val="0.0897376429769278"/>
                  <c:y val="-0.000687474306675521"/>
                </c:manualLayout>
              </c:layout>
              <c:tx>
                <c:rich>
                  <a:bodyPr/>
                  <a:lstStyle/>
                  <a:p>
                    <a:r>
                      <a:rPr lang="en-US" sz="1400" b="1"/>
                      <a:t>1.79%</a:t>
                    </a:r>
                  </a:p>
                </c:rich>
              </c:tx>
              <c:showLegendKey val="0"/>
              <c:showVal val="1"/>
              <c:showCatName val="0"/>
              <c:showSerName val="0"/>
              <c:showPercent val="0"/>
              <c:showBubbleSize val="0"/>
            </c:dLbl>
            <c:dLbl>
              <c:idx val="4"/>
              <c:layout/>
              <c:tx>
                <c:rich>
                  <a:bodyPr/>
                  <a:lstStyle/>
                  <a:p>
                    <a:r>
                      <a:rPr lang="en-US" sz="1400" b="1"/>
                      <a:t>29.46%</a:t>
                    </a:r>
                  </a:p>
                </c:rich>
              </c:tx>
              <c:showLegendKey val="0"/>
              <c:showVal val="1"/>
              <c:showCatName val="0"/>
              <c:showSerName val="0"/>
              <c:showPercent val="0"/>
              <c:showBubbleSize val="0"/>
            </c:dLbl>
            <c:dLbl>
              <c:idx val="5"/>
              <c:layout>
                <c:manualLayout>
                  <c:x val="0.0873959868478693"/>
                  <c:y val="-0.0928311671884388"/>
                </c:manualLayout>
              </c:layout>
              <c:tx>
                <c:rich>
                  <a:bodyPr/>
                  <a:lstStyle/>
                  <a:p>
                    <a:r>
                      <a:rPr lang="en-US" sz="1400" b="1"/>
                      <a:t>1.79%</a:t>
                    </a:r>
                  </a:p>
                </c:rich>
              </c:tx>
              <c:showLegendKey val="0"/>
              <c:showVal val="1"/>
              <c:showCatName val="0"/>
              <c:showSerName val="0"/>
              <c:showPercent val="0"/>
              <c:showBubbleSize val="0"/>
            </c:dLbl>
            <c:dLbl>
              <c:idx val="6"/>
              <c:layout>
                <c:manualLayout>
                  <c:x val="0.114386025608957"/>
                  <c:y val="-0.0321218733200519"/>
                </c:manualLayout>
              </c:layout>
              <c:tx>
                <c:rich>
                  <a:bodyPr/>
                  <a:lstStyle/>
                  <a:p>
                    <a:r>
                      <a:rPr lang="en-US" sz="1400" b="1"/>
                      <a:t>1.79%</a:t>
                    </a:r>
                  </a:p>
                </c:rich>
              </c:tx>
              <c:showLegendKey val="0"/>
              <c:showVal val="1"/>
              <c:showCatName val="0"/>
              <c:showSerName val="0"/>
              <c:showPercent val="0"/>
              <c:showBubbleSize val="0"/>
            </c:dLbl>
            <c:dLbl>
              <c:idx val="7"/>
              <c:layout/>
              <c:tx>
                <c:rich>
                  <a:bodyPr/>
                  <a:lstStyle/>
                  <a:p>
                    <a:r>
                      <a:rPr lang="en-US" sz="1400" b="1"/>
                      <a:t>8.04%</a:t>
                    </a:r>
                  </a:p>
                </c:rich>
              </c:tx>
              <c:showLegendKey val="0"/>
              <c:showVal val="1"/>
              <c:showCatName val="0"/>
              <c:showSerName val="0"/>
              <c:showPercent val="0"/>
              <c:showBubbleSize val="0"/>
            </c:dLbl>
            <c:dLbl>
              <c:idx val="8"/>
              <c:layout>
                <c:manualLayout>
                  <c:x val="-0.108218699287079"/>
                  <c:y val="-0.0128912500395282"/>
                </c:manualLayout>
              </c:layout>
              <c:tx>
                <c:rich>
                  <a:bodyPr/>
                  <a:lstStyle/>
                  <a:p>
                    <a:r>
                      <a:rPr lang="en-US" sz="1400" b="1"/>
                      <a:t>1.79%</a:t>
                    </a:r>
                  </a:p>
                </c:rich>
              </c:tx>
              <c:showLegendKey val="0"/>
              <c:showVal val="1"/>
              <c:showCatName val="0"/>
              <c:showSerName val="0"/>
              <c:showPercent val="0"/>
              <c:showBubbleSize val="0"/>
            </c:dLbl>
            <c:txPr>
              <a:bodyPr/>
              <a:lstStyle/>
              <a:p>
                <a:pPr>
                  <a:defRPr sz="1400" b="1"/>
                </a:pPr>
                <a:endParaRPr lang="en-US"/>
              </a:p>
            </c:txPr>
            <c:showLegendKey val="0"/>
            <c:showVal val="1"/>
            <c:showCatName val="0"/>
            <c:showSerName val="0"/>
            <c:showPercent val="0"/>
            <c:showBubbleSize val="0"/>
            <c:showLeaderLines val="1"/>
          </c:dLbls>
          <c:cat>
            <c:strRef>
              <c:f>Sheet1!$C$7:$C$15</c:f>
              <c:strCache>
                <c:ptCount val="9"/>
                <c:pt idx="0">
                  <c:v>Hill cutting</c:v>
                </c:pt>
                <c:pt idx="1">
                  <c:v>Deforestation</c:v>
                </c:pt>
                <c:pt idx="2">
                  <c:v>High precipitation</c:v>
                </c:pt>
                <c:pt idx="3">
                  <c:v>Construction of road/structure</c:v>
                </c:pt>
                <c:pt idx="4">
                  <c:v>Hill cutting &amp; high precipitation</c:v>
                </c:pt>
                <c:pt idx="5">
                  <c:v>Hill cutting &amp; residential use</c:v>
                </c:pt>
                <c:pt idx="6">
                  <c:v>High precipitation &amp; residential use</c:v>
                </c:pt>
                <c:pt idx="7">
                  <c:v>Hill cutting, high precipitation &amp; residential use</c:v>
                </c:pt>
                <c:pt idx="8">
                  <c:v>Others</c:v>
                </c:pt>
              </c:strCache>
            </c:strRef>
          </c:cat>
          <c:val>
            <c:numRef>
              <c:f>Sheet1!$D$7:$D$15</c:f>
              <c:numCache>
                <c:formatCode>General</c:formatCode>
                <c:ptCount val="9"/>
                <c:pt idx="0">
                  <c:v>9.82</c:v>
                </c:pt>
                <c:pt idx="1">
                  <c:v>0.89</c:v>
                </c:pt>
                <c:pt idx="2">
                  <c:v>44.64</c:v>
                </c:pt>
                <c:pt idx="3">
                  <c:v>1.79</c:v>
                </c:pt>
                <c:pt idx="4">
                  <c:v>29.45999999999999</c:v>
                </c:pt>
                <c:pt idx="5">
                  <c:v>1.79</c:v>
                </c:pt>
                <c:pt idx="6">
                  <c:v>1.79</c:v>
                </c:pt>
                <c:pt idx="7">
                  <c:v>8.040000000000001</c:v>
                </c:pt>
                <c:pt idx="8">
                  <c:v>1.79</c:v>
                </c:pt>
              </c:numCache>
            </c:numRef>
          </c:val>
        </c:ser>
        <c:dLbls>
          <c:showLegendKey val="0"/>
          <c:showVal val="0"/>
          <c:showCatName val="0"/>
          <c:showSerName val="0"/>
          <c:showPercent val="0"/>
          <c:showBubbleSize val="0"/>
          <c:showLeaderLines val="1"/>
        </c:dLbls>
      </c:pie3DChart>
    </c:plotArea>
    <c:legend>
      <c:legendPos val="b"/>
      <c:layout>
        <c:manualLayout>
          <c:xMode val="edge"/>
          <c:yMode val="edge"/>
          <c:x val="0.0"/>
          <c:y val="0.703839926635679"/>
          <c:w val="1.0"/>
          <c:h val="0.29412217308453"/>
        </c:manualLayout>
      </c:layout>
      <c:overlay val="0"/>
      <c:spPr>
        <a:ln>
          <a:noFill/>
        </a:ln>
      </c:spPr>
      <c:txPr>
        <a:bodyPr/>
        <a:lstStyle/>
        <a:p>
          <a:pPr>
            <a:defRPr sz="1400" b="0"/>
          </a:pPr>
          <a:endParaRPr lang="en-US"/>
        </a:p>
      </c:txPr>
    </c:legend>
    <c:plotVisOnly val="1"/>
    <c:dispBlanksAs val="gap"/>
    <c:showDLblsOverMax val="0"/>
  </c:chart>
  <c:spPr>
    <a:ln w="19050">
      <a:solidFill>
        <a:schemeClr val="accent2"/>
      </a:solidFill>
    </a:ln>
  </c:spPr>
  <c:txPr>
    <a:bodyPr/>
    <a:lstStyle/>
    <a:p>
      <a:pPr>
        <a:defRPr>
          <a:latin typeface="Times New Roman" pitchFamily="18" charset="0"/>
          <a:cs typeface="Times New Roman" pitchFamily="18"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87C3BE-01CC-B541-BC22-230BC0E5B694}" type="datetimeFigureOut">
              <a:rPr lang="en-US" smtClean="0"/>
              <a:t>21/11/17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BD1CCD-BFE5-0F4E-95C2-C82D3595DDE0}" type="slidenum">
              <a:rPr lang="en-US" smtClean="0"/>
              <a:t>‹#›</a:t>
            </a:fld>
            <a:endParaRPr lang="en-US"/>
          </a:p>
        </p:txBody>
      </p:sp>
    </p:spTree>
    <p:extLst>
      <p:ext uri="{BB962C8B-B14F-4D97-AF65-F5344CB8AC3E}">
        <p14:creationId xmlns:p14="http://schemas.microsoft.com/office/powerpoint/2010/main" val="7715204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0DDF868A-96BA-534B-9D1E-0B16A369A503}" type="slidenum">
              <a:rPr lang="en-GB" sz="1200">
                <a:solidFill>
                  <a:prstClr val="black"/>
                </a:solidFill>
                <a:cs typeface="Arial" charset="0"/>
              </a:rPr>
              <a:pPr eaLnBrk="1" hangingPunct="1"/>
              <a:t>2</a:t>
            </a:fld>
            <a:endParaRPr lang="en-GB" sz="1200">
              <a:solidFill>
                <a:prstClr val="black"/>
              </a:solidFil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520A6447-E4D5-E84B-9783-F3C79652332C}" type="slidenum">
              <a:rPr lang="en-GB" sz="1200">
                <a:cs typeface="Arial" charset="0"/>
              </a:rPr>
              <a:pPr eaLnBrk="1" hangingPunct="1"/>
              <a:t>16</a:t>
            </a:fld>
            <a:endParaRPr lang="en-GB" sz="120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BC21C6A4-4212-EB42-B155-C1AF8A4FF035}" type="slidenum">
              <a:rPr lang="en-GB" sz="1200">
                <a:cs typeface="Arial" charset="0"/>
              </a:rPr>
              <a:pPr eaLnBrk="1" hangingPunct="1"/>
              <a:t>17</a:t>
            </a:fld>
            <a:endParaRPr lang="en-GB" sz="120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202E3A8-2756-C045-86F3-166E7E07D7C9}" type="slidenum">
              <a:rPr lang="en-GB" sz="1200">
                <a:cs typeface="Arial" charset="0"/>
              </a:rPr>
              <a:pPr eaLnBrk="1" hangingPunct="1"/>
              <a:t>18</a:t>
            </a:fld>
            <a:endParaRPr lang="en-GB" sz="120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C2C38DA9-A94C-8F4A-9C84-E172833D70DA}" type="slidenum">
              <a:rPr lang="en-GB" sz="1200">
                <a:cs typeface="Arial" charset="0"/>
              </a:rPr>
              <a:pPr eaLnBrk="1" hangingPunct="1"/>
              <a:t>19</a:t>
            </a:fld>
            <a:endParaRPr lang="en-GB" sz="120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4378CF5-D0D6-9949-A1D7-58BDD2811839}" type="slidenum">
              <a:rPr lang="en-GB" sz="1200">
                <a:cs typeface="Arial" charset="0"/>
              </a:rPr>
              <a:pPr eaLnBrk="1" hangingPunct="1"/>
              <a:t>20</a:t>
            </a:fld>
            <a:endParaRPr lang="en-GB" sz="120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CA1CD58-A2DE-F44B-B708-E86FEC6542E2}" type="slidenum">
              <a:rPr lang="en-GB" sz="1200">
                <a:cs typeface="Arial" charset="0"/>
              </a:rPr>
              <a:pPr eaLnBrk="1" hangingPunct="1"/>
              <a:t>21</a:t>
            </a:fld>
            <a:endParaRPr lang="en-GB" sz="120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858587F-069E-1C4B-8ED5-9F92F57FAB74}" type="slidenum">
              <a:rPr lang="en-GB" sz="1200">
                <a:cs typeface="Arial" charset="0"/>
              </a:rPr>
              <a:pPr eaLnBrk="1" hangingPunct="1"/>
              <a:t>22</a:t>
            </a:fld>
            <a:endParaRPr lang="en-GB" sz="120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5F180923-9E21-8A47-BD83-85BDE5AE0CF1}" type="slidenum">
              <a:rPr lang="en-GB" sz="1200">
                <a:cs typeface="Arial" charset="0"/>
              </a:rPr>
              <a:pPr eaLnBrk="1" hangingPunct="1"/>
              <a:t>23</a:t>
            </a:fld>
            <a:endParaRPr lang="en-GB" sz="120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4B17511-E8C8-804B-841E-4746CEE6599F}" type="slidenum">
              <a:rPr lang="en-GB" sz="1200">
                <a:cs typeface="Arial" charset="0"/>
              </a:rPr>
              <a:pPr eaLnBrk="1" hangingPunct="1"/>
              <a:t>25</a:t>
            </a:fld>
            <a:endParaRPr lang="en-GB" sz="120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D00E9677-CFE4-6141-8BB0-28DF930443D0}" type="slidenum">
              <a:rPr lang="en-GB" sz="1200">
                <a:cs typeface="Arial" charset="0"/>
              </a:rPr>
              <a:pPr eaLnBrk="1" hangingPunct="1"/>
              <a:t>26</a:t>
            </a:fld>
            <a:endParaRPr lang="en-GB" sz="120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C74FB7F3-878D-624B-A7FE-A4588CECBB79}" type="slidenum">
              <a:rPr lang="en-GB" sz="1200">
                <a:cs typeface="Arial" charset="0"/>
              </a:rPr>
              <a:pPr eaLnBrk="1" hangingPunct="1"/>
              <a:t>3</a:t>
            </a:fld>
            <a:endParaRPr lang="en-GB" sz="120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B367E75-5E87-294A-BAD5-A217D251FE32}" type="slidenum">
              <a:rPr lang="en-GB" sz="1200">
                <a:cs typeface="Arial" charset="0"/>
              </a:rPr>
              <a:pPr eaLnBrk="1" hangingPunct="1"/>
              <a:t>27</a:t>
            </a:fld>
            <a:endParaRPr lang="en-GB" sz="120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91C28B1-3237-A548-BF5B-E4D163468CA3}" type="slidenum">
              <a:rPr lang="en-GB" sz="1200">
                <a:cs typeface="Arial" charset="0"/>
              </a:rPr>
              <a:pPr eaLnBrk="1" hangingPunct="1"/>
              <a:t>28</a:t>
            </a:fld>
            <a:endParaRPr lang="en-GB" sz="120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465A964-9F4C-E742-AA64-807E7DAE5EB9}" type="slidenum">
              <a:rPr lang="en-GB" sz="1200">
                <a:cs typeface="Arial" charset="0"/>
              </a:rPr>
              <a:pPr eaLnBrk="1" hangingPunct="1"/>
              <a:t>29</a:t>
            </a:fld>
            <a:endParaRPr lang="en-GB" sz="120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BD4DD5B-265D-1846-89E0-D08B0B654A21}" type="slidenum">
              <a:rPr lang="en-GB" sz="1200">
                <a:cs typeface="Arial" charset="0"/>
              </a:rPr>
              <a:pPr eaLnBrk="1" hangingPunct="1"/>
              <a:t>30</a:t>
            </a:fld>
            <a:endParaRPr lang="en-GB" sz="120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C2FFB24D-AE4A-FA4C-911D-525B4B282649}" type="slidenum">
              <a:rPr lang="en-GB" sz="1200">
                <a:cs typeface="Arial" charset="0"/>
              </a:rPr>
              <a:pPr eaLnBrk="1" hangingPunct="1"/>
              <a:t>31</a:t>
            </a:fld>
            <a:endParaRPr lang="en-GB" sz="120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5969C92-3AD6-244D-9E0D-145AA0B7DCFC}" type="slidenum">
              <a:rPr lang="en-GB" sz="1200">
                <a:cs typeface="Arial" charset="0"/>
              </a:rPr>
              <a:pPr eaLnBrk="1" hangingPunct="1"/>
              <a:t>4</a:t>
            </a:fld>
            <a:endParaRPr lang="en-GB" sz="120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31E87B6-6BBB-0644-90AB-AA210BAA6600}" type="slidenum">
              <a:rPr lang="en-GB" sz="1200">
                <a:cs typeface="Arial" charset="0"/>
              </a:rPr>
              <a:pPr eaLnBrk="1" hangingPunct="1"/>
              <a:t>5</a:t>
            </a:fld>
            <a:endParaRPr lang="en-GB" sz="120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2C8614F-C2AC-E74B-9D8E-B96A54A8D82C}" type="slidenum">
              <a:rPr lang="en-GB" sz="1200">
                <a:cs typeface="Arial" charset="0"/>
              </a:rPr>
              <a:pPr eaLnBrk="1" hangingPunct="1"/>
              <a:t>6</a:t>
            </a:fld>
            <a:endParaRPr lang="en-GB" sz="120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7C12FC4A-8F5E-204D-A47A-89A07D8C17CE}" type="slidenum">
              <a:rPr lang="en-GB" sz="1200">
                <a:cs typeface="Arial" charset="0"/>
              </a:rPr>
              <a:pPr eaLnBrk="1" hangingPunct="1"/>
              <a:t>8</a:t>
            </a:fld>
            <a:endParaRPr lang="en-GB" sz="120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7C12FC4A-8F5E-204D-A47A-89A07D8C17CE}" type="slidenum">
              <a:rPr lang="en-GB" sz="1200">
                <a:cs typeface="Arial" charset="0"/>
              </a:rPr>
              <a:pPr eaLnBrk="1" hangingPunct="1"/>
              <a:t>9</a:t>
            </a:fld>
            <a:endParaRPr lang="en-GB" sz="12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7C12FC4A-8F5E-204D-A47A-89A07D8C17CE}" type="slidenum">
              <a:rPr lang="en-GB" sz="1200">
                <a:cs typeface="Arial" charset="0"/>
              </a:rPr>
              <a:pPr eaLnBrk="1" hangingPunct="1"/>
              <a:t>10</a:t>
            </a:fld>
            <a:endParaRPr lang="en-GB" sz="120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7C12FC4A-8F5E-204D-A47A-89A07D8C17CE}" type="slidenum">
              <a:rPr lang="en-GB" sz="1200">
                <a:cs typeface="Arial" charset="0"/>
              </a:rPr>
              <a:pPr eaLnBrk="1" hangingPunct="1"/>
              <a:t>11</a:t>
            </a:fld>
            <a:endParaRPr lang="en-GB" sz="120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D1602D-7C1B-A34F-9E5C-0E6318154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773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3C3BA-601B-4844-B062-E97B1C887B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3545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94E6AD-AC8A-FD48-81AE-50C1478906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4505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49F82C-D378-9D4C-B771-9E8CCBA0BC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59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88126-1F8A-2841-A928-ABD20CA94F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394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5C67354-DB3D-AC4D-8465-596DEFA193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446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8EA15EE-0554-AA4C-BF17-56291E4F12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801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483071-7010-E943-929B-EBAF5DFEED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7203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6251BA-E4A9-B748-AF59-E76FFDB9C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6764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9D903E-B560-D44A-A7A3-2EEA771ECA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940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A92F2-2584-F943-B77D-545C23ED64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62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7C5E69-A7F2-B744-9936-B1DCDBE0C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796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fontAlgn="base">
              <a:spcBef>
                <a:spcPct val="0"/>
              </a:spcBef>
              <a:spcAft>
                <a:spcPct val="0"/>
              </a:spcAft>
              <a:defRPr/>
            </a:pPr>
            <a:fld id="{B6BB9419-1767-2849-B8D6-FD88537DB044}" type="slidenum">
              <a:rPr lang="en-US">
                <a:solidFill>
                  <a:srgbClr val="000000"/>
                </a:solidFill>
                <a:latin typeface="Arial" charset="0"/>
                <a:ea typeface="ＭＳ Ｐゴシック" charset="0"/>
              </a:rPr>
              <a:pPr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7651330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microsoft.com/office/2007/relationships/hdphoto" Target="../media/hdphoto8.wdp"/><Relationship Id="rId5" Type="http://schemas.openxmlformats.org/officeDocument/2006/relationships/image" Target="../media/image21.jpeg"/><Relationship Id="rId6"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microsoft.com/office/2007/relationships/hdphoto" Target="../media/hdphoto10.wdp"/><Relationship Id="rId5" Type="http://schemas.openxmlformats.org/officeDocument/2006/relationships/image" Target="../media/image23.jpeg"/><Relationship Id="rId6" Type="http://schemas.microsoft.com/office/2007/relationships/hdphoto" Target="../media/hdphoto11.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microsoft.com/office/2007/relationships/hdphoto" Target="../media/hdphoto12.wdp"/><Relationship Id="rId4" Type="http://schemas.openxmlformats.org/officeDocument/2006/relationships/image" Target="../media/image28.jpeg"/><Relationship Id="rId5" Type="http://schemas.microsoft.com/office/2007/relationships/hdphoto" Target="../media/hdphoto13.wdp"/><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1.wdp"/><Relationship Id="rId5" Type="http://schemas.openxmlformats.org/officeDocument/2006/relationships/image" Target="../media/image8.jpeg"/><Relationship Id="rId6" Type="http://schemas.microsoft.com/office/2007/relationships/hdphoto" Target="../media/hdphoto2.wdp"/><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landslidebd.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microsoft.com/office/2007/relationships/hdphoto" Target="../media/hdphoto14.wdp"/></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bayesahmed@gmail.com"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2.bin"/><Relationship Id="rId5" Type="http://schemas.openxmlformats.org/officeDocument/2006/relationships/package" Target="../embeddings/Microsoft_Word_Document2.docx"/><Relationship Id="rId6" Type="http://schemas.openxmlformats.org/officeDocument/2006/relationships/image" Target="../media/image9.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microsoft.com/office/2007/relationships/hdphoto" Target="../media/hdphoto3.wdp"/><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microsoft.com/office/2007/relationships/hdphoto" Target="../media/hdphoto4.wdp"/><Relationship Id="rId6" Type="http://schemas.openxmlformats.org/officeDocument/2006/relationships/image" Target="../media/image15.jpeg"/><Relationship Id="rId7" Type="http://schemas.microsoft.com/office/2007/relationships/hdphoto" Target="../media/hdphoto5.wdp"/><Relationship Id="rId8"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t="25134" b="10695"/>
          <a:stretch>
            <a:fillRect/>
          </a:stretch>
        </p:blipFill>
        <p:spPr bwMode="auto">
          <a:xfrm>
            <a:off x="0" y="0"/>
            <a:ext cx="9144000" cy="68580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00AABBC4-6AC3-4776-A579-B9A24A4538BA}" type="slidenum">
              <a:rPr lang="en-US" smtClean="0"/>
              <a:pPr/>
              <a:t>1</a:t>
            </a:fld>
            <a:endParaRPr lang="en-US"/>
          </a:p>
        </p:txBody>
      </p:sp>
      <p:sp>
        <p:nvSpPr>
          <p:cNvPr id="5" name="Rectangle 4"/>
          <p:cNvSpPr/>
          <p:nvPr/>
        </p:nvSpPr>
        <p:spPr>
          <a:xfrm>
            <a:off x="0" y="228600"/>
            <a:ext cx="6096000" cy="1569660"/>
          </a:xfrm>
          <a:prstGeom prst="rect">
            <a:avLst/>
          </a:prstGeom>
        </p:spPr>
        <p:txBody>
          <a:bodyPr wrap="square">
            <a:spAutoFit/>
          </a:bodyPr>
          <a:lstStyle/>
          <a:p>
            <a:pPr algn="just"/>
            <a:r>
              <a:rPr lang="en-US" sz="2400" b="1" dirty="0" smtClean="0">
                <a:solidFill>
                  <a:schemeClr val="bg2">
                    <a:lumMod val="90000"/>
                  </a:schemeClr>
                </a:solidFill>
              </a:rPr>
              <a:t>Developing Dynamic Web-GIS based Early Warning System for the Communities Living with Landslide Risks in Chittagong Metropolitan Area, Bangladesh</a:t>
            </a:r>
            <a:endParaRPr lang="en-US" sz="2400" b="1" dirty="0">
              <a:solidFill>
                <a:schemeClr val="bg2">
                  <a:lumMod val="90000"/>
                </a:schemeClr>
              </a:solidFill>
            </a:endParaRPr>
          </a:p>
        </p:txBody>
      </p:sp>
      <p:pic>
        <p:nvPicPr>
          <p:cNvPr id="1027" name="Picture 3"/>
          <p:cNvPicPr>
            <a:picLocks noChangeAspect="1" noChangeArrowheads="1"/>
          </p:cNvPicPr>
          <p:nvPr/>
        </p:nvPicPr>
        <p:blipFill>
          <a:blip r:embed="rId3"/>
          <a:srcRect/>
          <a:stretch>
            <a:fillRect/>
          </a:stretch>
        </p:blipFill>
        <p:spPr bwMode="auto">
          <a:xfrm>
            <a:off x="0" y="5895975"/>
            <a:ext cx="9144000" cy="962025"/>
          </a:xfrm>
          <a:prstGeom prst="rect">
            <a:avLst/>
          </a:prstGeom>
          <a:noFill/>
          <a:ln w="9525">
            <a:noFill/>
            <a:miter lim="800000"/>
            <a:headEnd/>
            <a:tailEnd/>
          </a:ln>
          <a:effectLst/>
        </p:spPr>
      </p:pic>
      <p:sp>
        <p:nvSpPr>
          <p:cNvPr id="8" name="Rectangle 7"/>
          <p:cNvSpPr/>
          <p:nvPr/>
        </p:nvSpPr>
        <p:spPr>
          <a:xfrm>
            <a:off x="990600" y="5997714"/>
            <a:ext cx="8153400" cy="707886"/>
          </a:xfrm>
          <a:prstGeom prst="rect">
            <a:avLst/>
          </a:prstGeom>
        </p:spPr>
        <p:txBody>
          <a:bodyPr wrap="square">
            <a:spAutoFit/>
          </a:bodyPr>
          <a:lstStyle/>
          <a:p>
            <a:r>
              <a:rPr lang="en-US" sz="2000" dirty="0" smtClean="0">
                <a:solidFill>
                  <a:schemeClr val="accent3">
                    <a:lumMod val="20000"/>
                    <a:lumOff val="80000"/>
                  </a:schemeClr>
                </a:solidFill>
              </a:rPr>
              <a:t>BUET-Japan  Institute of Disaster Prevention and Urban Safety (BUET-JIDPUS)</a:t>
            </a:r>
          </a:p>
          <a:p>
            <a:r>
              <a:rPr lang="en-US" sz="2000" dirty="0" smtClean="0">
                <a:solidFill>
                  <a:schemeClr val="accent3">
                    <a:lumMod val="20000"/>
                    <a:lumOff val="80000"/>
                  </a:schemeClr>
                </a:solidFill>
              </a:rPr>
              <a:t>Bangladesh University of Engineering and Technology (BUET)</a:t>
            </a:r>
          </a:p>
        </p:txBody>
      </p:sp>
      <p:sp>
        <p:nvSpPr>
          <p:cNvPr id="12" name="Rectangle 11"/>
          <p:cNvSpPr/>
          <p:nvPr/>
        </p:nvSpPr>
        <p:spPr>
          <a:xfrm>
            <a:off x="0" y="5867400"/>
            <a:ext cx="106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https://fbexternal-a.akamaihd.net/safe_image.php?d=AQBU03TrzR2q4MpH&amp;w=288&amp;h=288&amp;url=http%3A%2F%2Fupload.wikimedia.org%2Fwikipedia%2Fen%2Fthumb%2Fd%2Fda%2FBUET_LOGO.svg%2F720px-BUET_LOGO.svg.png"/>
          <p:cNvPicPr>
            <a:picLocks noChangeAspect="1" noChangeArrowheads="1"/>
          </p:cNvPicPr>
          <p:nvPr/>
        </p:nvPicPr>
        <p:blipFill>
          <a:blip r:embed="rId4" cstate="print"/>
          <a:srcRect/>
          <a:stretch>
            <a:fillRect/>
          </a:stretch>
        </p:blipFill>
        <p:spPr bwMode="auto">
          <a:xfrm>
            <a:off x="152400" y="5943600"/>
            <a:ext cx="762000" cy="762001"/>
          </a:xfrm>
          <a:prstGeom prst="rect">
            <a:avLst/>
          </a:prstGeom>
          <a:noFill/>
        </p:spPr>
      </p:pic>
      <p:pic>
        <p:nvPicPr>
          <p:cNvPr id="28673" name="Picture 1"/>
          <p:cNvPicPr>
            <a:picLocks noChangeAspect="1" noChangeArrowheads="1"/>
          </p:cNvPicPr>
          <p:nvPr/>
        </p:nvPicPr>
        <p:blipFill>
          <a:blip r:embed="rId5"/>
          <a:srcRect/>
          <a:stretch>
            <a:fillRect/>
          </a:stretch>
        </p:blipFill>
        <p:spPr bwMode="auto">
          <a:xfrm>
            <a:off x="6429375" y="0"/>
            <a:ext cx="2714625" cy="83820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2"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Participatory Rural Appraisal Surveying</a:t>
            </a:r>
          </a:p>
        </p:txBody>
      </p:sp>
      <p:sp>
        <p:nvSpPr>
          <p:cNvPr id="3" name="TextBox 2"/>
          <p:cNvSpPr txBox="1"/>
          <p:nvPr/>
        </p:nvSpPr>
        <p:spPr>
          <a:xfrm>
            <a:off x="838200" y="4267200"/>
            <a:ext cx="184666" cy="369332"/>
          </a:xfrm>
          <a:prstGeom prst="rect">
            <a:avLst/>
          </a:prstGeom>
          <a:noFill/>
        </p:spPr>
        <p:txBody>
          <a:bodyPr wrap="none" rtlCol="0">
            <a:spAutoFit/>
          </a:bodyPr>
          <a:lstStyle/>
          <a:p>
            <a:endParaRPr lang="en-US" dirty="0"/>
          </a:p>
        </p:txBody>
      </p:sp>
      <p:pic>
        <p:nvPicPr>
          <p:cNvPr id="4" name="Picture 3" descr="Fig. 4.jp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143000" y="762000"/>
            <a:ext cx="7041981" cy="5570052"/>
          </a:xfrm>
          <a:prstGeom prst="rect">
            <a:avLst/>
          </a:prstGeom>
        </p:spPr>
      </p:pic>
      <p:pic>
        <p:nvPicPr>
          <p:cNvPr id="6" name="Picture 5" descr="Fig. 5.jpg"/>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762000" y="685800"/>
            <a:ext cx="7696200" cy="5786138"/>
          </a:xfrm>
          <a:prstGeom prst="rect">
            <a:avLst/>
          </a:prstGeom>
        </p:spPr>
      </p:pic>
    </p:spTree>
    <p:extLst>
      <p:ext uri="{BB962C8B-B14F-4D97-AF65-F5344CB8AC3E}">
        <p14:creationId xmlns:p14="http://schemas.microsoft.com/office/powerpoint/2010/main" val="9938471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2"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Participatory Rural Appraisal Surveying</a:t>
            </a:r>
          </a:p>
        </p:txBody>
      </p:sp>
      <p:sp>
        <p:nvSpPr>
          <p:cNvPr id="3" name="TextBox 2"/>
          <p:cNvSpPr txBox="1"/>
          <p:nvPr/>
        </p:nvSpPr>
        <p:spPr>
          <a:xfrm>
            <a:off x="838200" y="4267200"/>
            <a:ext cx="184666" cy="369332"/>
          </a:xfrm>
          <a:prstGeom prst="rect">
            <a:avLst/>
          </a:prstGeom>
          <a:noFill/>
        </p:spPr>
        <p:txBody>
          <a:bodyPr wrap="none" rtlCol="0">
            <a:spAutoFit/>
          </a:bodyPr>
          <a:lstStyle/>
          <a:p>
            <a:endParaRPr lang="en-US" dirty="0"/>
          </a:p>
        </p:txBody>
      </p:sp>
      <p:pic>
        <p:nvPicPr>
          <p:cNvPr id="2" name="Picture 1" descr="Fig. 6.jpg"/>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457200" y="990600"/>
            <a:ext cx="8305800" cy="4341047"/>
          </a:xfrm>
          <a:prstGeom prst="rect">
            <a:avLst/>
          </a:prstGeom>
        </p:spPr>
      </p:pic>
      <p:pic>
        <p:nvPicPr>
          <p:cNvPr id="5" name="Picture 4" descr="Fig. 7.jpg"/>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0" y="756106"/>
            <a:ext cx="9144000" cy="4882694"/>
          </a:xfrm>
          <a:prstGeom prst="rect">
            <a:avLst/>
          </a:prstGeom>
        </p:spPr>
      </p:pic>
    </p:spTree>
    <p:extLst>
      <p:ext uri="{BB962C8B-B14F-4D97-AF65-F5344CB8AC3E}">
        <p14:creationId xmlns:p14="http://schemas.microsoft.com/office/powerpoint/2010/main" val="15714750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AABBC4-6AC3-4776-A579-B9A24A4538BA}" type="slidenum">
              <a:rPr lang="en-US" smtClean="0"/>
              <a:pPr/>
              <a:t>12</a:t>
            </a:fld>
            <a:endParaRPr lang="en-US"/>
          </a:p>
        </p:txBody>
      </p:sp>
      <p:sp>
        <p:nvSpPr>
          <p:cNvPr id="7" name="Rectangle 6"/>
          <p:cNvSpPr/>
          <p:nvPr/>
        </p:nvSpPr>
        <p:spPr>
          <a:xfrm>
            <a:off x="457200" y="685800"/>
            <a:ext cx="7543800" cy="769441"/>
          </a:xfrm>
          <a:prstGeom prst="rect">
            <a:avLst/>
          </a:prstGeom>
        </p:spPr>
        <p:txBody>
          <a:bodyPr wrap="square">
            <a:spAutoFit/>
          </a:bodyPr>
          <a:lstStyle/>
          <a:p>
            <a:r>
              <a:rPr lang="en-US" sz="2200" b="1" dirty="0" smtClean="0">
                <a:latin typeface="Times New Roman" pitchFamily="18" charset="0"/>
                <a:cs typeface="Times New Roman" pitchFamily="18" charset="0"/>
              </a:rPr>
              <a:t>Cause of landslide: </a:t>
            </a:r>
          </a:p>
          <a:p>
            <a:r>
              <a:rPr lang="en-US" sz="2200" dirty="0" smtClean="0">
                <a:latin typeface="Times New Roman" pitchFamily="18" charset="0"/>
                <a:cs typeface="Times New Roman" pitchFamily="18" charset="0"/>
              </a:rPr>
              <a:t>High precipitation and hill cutting </a:t>
            </a:r>
          </a:p>
        </p:txBody>
      </p:sp>
      <p:graphicFrame>
        <p:nvGraphicFramePr>
          <p:cNvPr id="8" name="Chart 7"/>
          <p:cNvGraphicFramePr/>
          <p:nvPr/>
        </p:nvGraphicFramePr>
        <p:xfrm>
          <a:off x="609600" y="1676400"/>
          <a:ext cx="78486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0" y="0"/>
            <a:ext cx="9144000" cy="461665"/>
          </a:xfrm>
          <a:prstGeom prst="rect">
            <a:avLst/>
          </a:prstGeom>
          <a:solidFill>
            <a:schemeClr val="accent2">
              <a:lumMod val="75000"/>
            </a:schemeClr>
          </a:solidFill>
        </p:spPr>
        <p:txBody>
          <a:bodyPr wrap="square" rtlCol="0">
            <a:spAutoFit/>
          </a:bodyPr>
          <a:lstStyle/>
          <a:p>
            <a:pPr algn="ctr"/>
            <a:r>
              <a:rPr lang="en-US" sz="2400" dirty="0" smtClean="0">
                <a:solidFill>
                  <a:schemeClr val="bg1"/>
                </a:solidFill>
              </a:rPr>
              <a:t>Social Aspect of Landslide Risk Management</a:t>
            </a:r>
            <a:endParaRPr lang="en-US" sz="24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AABBC4-6AC3-4776-A579-B9A24A4538BA}" type="slidenum">
              <a:rPr lang="en-US" smtClean="0"/>
              <a:pPr/>
              <a:t>13</a:t>
            </a:fld>
            <a:endParaRPr lang="en-US"/>
          </a:p>
        </p:txBody>
      </p:sp>
      <p:sp>
        <p:nvSpPr>
          <p:cNvPr id="6" name="Rectangle 5"/>
          <p:cNvSpPr/>
          <p:nvPr/>
        </p:nvSpPr>
        <p:spPr>
          <a:xfrm>
            <a:off x="457200" y="3733800"/>
            <a:ext cx="8458200" cy="2462213"/>
          </a:xfrm>
          <a:prstGeom prst="rect">
            <a:avLst/>
          </a:prstGeom>
          <a:solidFill>
            <a:schemeClr val="accent6">
              <a:lumMod val="40000"/>
              <a:lumOff val="60000"/>
            </a:schemeClr>
          </a:solidFill>
        </p:spPr>
        <p:txBody>
          <a:bodyPr wrap="square">
            <a:spAutoFit/>
          </a:bodyPr>
          <a:lstStyle/>
          <a:p>
            <a:pPr>
              <a:buClr>
                <a:srgbClr val="C00000"/>
              </a:buClr>
              <a:buFont typeface="Wingdings" pitchFamily="2" charset="2"/>
              <a:buChar char="§"/>
            </a:pPr>
            <a:r>
              <a:rPr lang="en-US" sz="2200" b="1" u="sng" dirty="0" smtClean="0">
                <a:solidFill>
                  <a:srgbClr val="C00000"/>
                </a:solidFill>
                <a:latin typeface="Times New Roman" pitchFamily="18" charset="0"/>
                <a:cs typeface="Times New Roman" pitchFamily="18" charset="0"/>
              </a:rPr>
              <a:t> Suggestion on Landslide Disaster Management: </a:t>
            </a:r>
          </a:p>
          <a:p>
            <a:pPr>
              <a:buClr>
                <a:srgbClr val="C00000"/>
              </a:buClr>
              <a:buFont typeface="Wingdings" pitchFamily="2" charset="2"/>
              <a:buChar char="§"/>
            </a:pPr>
            <a:endParaRPr lang="en-US" sz="2200" b="1" u="sng" dirty="0" smtClean="0">
              <a:latin typeface="Times New Roman" pitchFamily="18" charset="0"/>
              <a:cs typeface="Times New Roman" pitchFamily="18" charset="0"/>
            </a:endParaRPr>
          </a:p>
          <a:p>
            <a:pPr>
              <a:buClr>
                <a:srgbClr val="C00000"/>
              </a:buClr>
              <a:buFont typeface="Wingdings" pitchFamily="2" charset="2"/>
              <a:buChar char="§"/>
            </a:pPr>
            <a:r>
              <a:rPr lang="en-US" sz="2200" dirty="0" smtClean="0">
                <a:latin typeface="Times New Roman" pitchFamily="18" charset="0"/>
                <a:cs typeface="Times New Roman" pitchFamily="18" charset="0"/>
              </a:rPr>
              <a:t>Permanent relocation, </a:t>
            </a:r>
          </a:p>
          <a:p>
            <a:pPr>
              <a:buClr>
                <a:srgbClr val="C00000"/>
              </a:buClr>
              <a:buFont typeface="Wingdings" pitchFamily="2" charset="2"/>
              <a:buChar char="§"/>
            </a:pPr>
            <a:r>
              <a:rPr lang="en-US" sz="2200" dirty="0" smtClean="0">
                <a:latin typeface="Times New Roman" pitchFamily="18" charset="0"/>
                <a:cs typeface="Times New Roman" pitchFamily="18" charset="0"/>
              </a:rPr>
              <a:t>Awareness building, </a:t>
            </a:r>
          </a:p>
          <a:p>
            <a:pPr>
              <a:buClr>
                <a:srgbClr val="C00000"/>
              </a:buClr>
              <a:buFont typeface="Wingdings" pitchFamily="2" charset="2"/>
              <a:buChar char="§"/>
            </a:pPr>
            <a:r>
              <a:rPr lang="en-US" sz="2200" dirty="0" smtClean="0">
                <a:latin typeface="Times New Roman" pitchFamily="18" charset="0"/>
                <a:cs typeface="Times New Roman" pitchFamily="18" charset="0"/>
              </a:rPr>
              <a:t>Stop hill cutting, </a:t>
            </a:r>
          </a:p>
          <a:p>
            <a:pPr>
              <a:buClr>
                <a:srgbClr val="C00000"/>
              </a:buClr>
              <a:buFont typeface="Wingdings" pitchFamily="2" charset="2"/>
              <a:buChar char="§"/>
            </a:pPr>
            <a:r>
              <a:rPr lang="en-US" sz="2200" dirty="0" smtClean="0">
                <a:latin typeface="Times New Roman" pitchFamily="18" charset="0"/>
                <a:cs typeface="Times New Roman" pitchFamily="18" charset="0"/>
              </a:rPr>
              <a:t>Engineering measurement/constructing retaining wall, tree Plantation, </a:t>
            </a:r>
          </a:p>
          <a:p>
            <a:pPr>
              <a:buClr>
                <a:srgbClr val="C00000"/>
              </a:buClr>
              <a:buFont typeface="Wingdings" pitchFamily="2" charset="2"/>
              <a:buChar char="§"/>
            </a:pPr>
            <a:r>
              <a:rPr lang="en-US" sz="2200" dirty="0" smtClean="0">
                <a:latin typeface="Times New Roman" pitchFamily="18" charset="0"/>
                <a:cs typeface="Times New Roman" pitchFamily="18" charset="0"/>
              </a:rPr>
              <a:t>Leveling the hills</a:t>
            </a:r>
            <a:endParaRPr lang="en-US" sz="2200" dirty="0">
              <a:latin typeface="Times New Roman" pitchFamily="18" charset="0"/>
              <a:cs typeface="Times New Roman" pitchFamily="18" charset="0"/>
            </a:endParaRPr>
          </a:p>
        </p:txBody>
      </p:sp>
      <p:sp>
        <p:nvSpPr>
          <p:cNvPr id="7" name="Rectangle 6"/>
          <p:cNvSpPr/>
          <p:nvPr/>
        </p:nvSpPr>
        <p:spPr>
          <a:xfrm>
            <a:off x="457200" y="990600"/>
            <a:ext cx="8077200" cy="2462213"/>
          </a:xfrm>
          <a:prstGeom prst="rect">
            <a:avLst/>
          </a:prstGeom>
          <a:ln w="3175">
            <a:solidFill>
              <a:srgbClr val="C00000"/>
            </a:solidFill>
          </a:ln>
        </p:spPr>
        <p:txBody>
          <a:bodyPr wrap="square">
            <a:spAutoFit/>
          </a:bodyPr>
          <a:lstStyle/>
          <a:p>
            <a:pPr>
              <a:buClr>
                <a:srgbClr val="C00000"/>
              </a:buClr>
            </a:pPr>
            <a:r>
              <a:rPr lang="en-US" sz="2200" b="1" dirty="0" smtClean="0">
                <a:latin typeface="Times New Roman" pitchFamily="18" charset="0"/>
                <a:cs typeface="Times New Roman" pitchFamily="18" charset="0"/>
              </a:rPr>
              <a:t>Early warning system: </a:t>
            </a:r>
          </a:p>
          <a:p>
            <a:pPr>
              <a:buClr>
                <a:srgbClr val="C00000"/>
              </a:buClr>
              <a:buFont typeface="Wingdings" pitchFamily="2" charset="2"/>
              <a:buChar char="§"/>
            </a:pPr>
            <a:r>
              <a:rPr lang="en-US" sz="2200" dirty="0" smtClean="0">
                <a:latin typeface="Times New Roman" pitchFamily="18" charset="0"/>
                <a:cs typeface="Times New Roman" pitchFamily="18" charset="0"/>
              </a:rPr>
              <a:t> Announcement through mike (</a:t>
            </a:r>
            <a:r>
              <a:rPr lang="en-US" sz="2200" b="1" dirty="0" smtClean="0">
                <a:latin typeface="Times New Roman" pitchFamily="18" charset="0"/>
                <a:cs typeface="Times New Roman" pitchFamily="18" charset="0"/>
              </a:rPr>
              <a:t>72.5% </a:t>
            </a:r>
            <a:r>
              <a:rPr lang="en-US" sz="2200" dirty="0" smtClean="0">
                <a:latin typeface="Times New Roman" pitchFamily="18" charset="0"/>
                <a:cs typeface="Times New Roman" pitchFamily="18" charset="0"/>
              </a:rPr>
              <a:t>said).</a:t>
            </a:r>
          </a:p>
          <a:p>
            <a:pPr>
              <a:buClr>
                <a:srgbClr val="C00000"/>
              </a:buClr>
              <a:buFont typeface="Wingdings" pitchFamily="2" charset="2"/>
              <a:buChar char="§"/>
            </a:pPr>
            <a:r>
              <a:rPr lang="en-US" sz="2200" dirty="0" smtClean="0">
                <a:latin typeface="Times New Roman" pitchFamily="18" charset="0"/>
                <a:cs typeface="Times New Roman" pitchFamily="18" charset="0"/>
              </a:rPr>
              <a:t> </a:t>
            </a:r>
            <a:r>
              <a:rPr lang="en-US" sz="2200" b="1" dirty="0" smtClean="0">
                <a:latin typeface="Times New Roman" pitchFamily="18" charset="0"/>
                <a:cs typeface="Times New Roman" pitchFamily="18" charset="0"/>
              </a:rPr>
              <a:t>81.25% </a:t>
            </a:r>
            <a:r>
              <a:rPr lang="en-US" sz="2200" dirty="0" smtClean="0">
                <a:latin typeface="Times New Roman" pitchFamily="18" charset="0"/>
                <a:cs typeface="Times New Roman" pitchFamily="18" charset="0"/>
              </a:rPr>
              <a:t>respondents </a:t>
            </a:r>
            <a:r>
              <a:rPr lang="en-US" sz="2200" b="1" dirty="0" smtClean="0">
                <a:latin typeface="Times New Roman" pitchFamily="18" charset="0"/>
                <a:cs typeface="Times New Roman" pitchFamily="18" charset="0"/>
              </a:rPr>
              <a:t>stay at their houses </a:t>
            </a:r>
            <a:r>
              <a:rPr lang="en-US" sz="2200" dirty="0" smtClean="0">
                <a:latin typeface="Times New Roman" pitchFamily="18" charset="0"/>
                <a:cs typeface="Times New Roman" pitchFamily="18" charset="0"/>
              </a:rPr>
              <a:t>after getting warning. </a:t>
            </a:r>
          </a:p>
          <a:p>
            <a:pPr>
              <a:buClr>
                <a:srgbClr val="C00000"/>
              </a:buClr>
              <a:buFont typeface="Wingdings" pitchFamily="2" charset="2"/>
              <a:buChar char="§"/>
            </a:pPr>
            <a:r>
              <a:rPr lang="en-US" sz="2200" dirty="0" smtClean="0">
                <a:latin typeface="Times New Roman" pitchFamily="18" charset="0"/>
                <a:cs typeface="Times New Roman" pitchFamily="18" charset="0"/>
              </a:rPr>
              <a:t> </a:t>
            </a:r>
            <a:r>
              <a:rPr lang="en-US" sz="2200" b="1" dirty="0" smtClean="0">
                <a:latin typeface="Times New Roman" pitchFamily="18" charset="0"/>
                <a:cs typeface="Times New Roman" pitchFamily="18" charset="0"/>
              </a:rPr>
              <a:t>81.45%</a:t>
            </a:r>
            <a:r>
              <a:rPr lang="en-US" sz="2200" dirty="0" smtClean="0">
                <a:latin typeface="Times New Roman" pitchFamily="18" charset="0"/>
                <a:cs typeface="Times New Roman" pitchFamily="18" charset="0"/>
              </a:rPr>
              <a:t> respondents </a:t>
            </a:r>
            <a:r>
              <a:rPr lang="en-US" sz="2200" b="1" dirty="0" smtClean="0">
                <a:latin typeface="Times New Roman" pitchFamily="18" charset="0"/>
                <a:cs typeface="Times New Roman" pitchFamily="18" charset="0"/>
              </a:rPr>
              <a:t>do not have contact number </a:t>
            </a:r>
            <a:r>
              <a:rPr lang="en-US" sz="2200" dirty="0" smtClean="0">
                <a:latin typeface="Times New Roman" pitchFamily="18" charset="0"/>
                <a:cs typeface="Times New Roman" pitchFamily="18" charset="0"/>
              </a:rPr>
              <a:t>of the nearest fire service/ police station/ volunteer groups/ emergency services/ relevant agencies for emergency purpose. </a:t>
            </a:r>
          </a:p>
          <a:p>
            <a:pPr>
              <a:buClr>
                <a:srgbClr val="C00000"/>
              </a:buClr>
              <a:buFont typeface="Wingdings" pitchFamily="2" charset="2"/>
              <a:buChar char="§"/>
            </a:pPr>
            <a:r>
              <a:rPr lang="en-US" sz="2200" dirty="0" smtClean="0">
                <a:latin typeface="Times New Roman" pitchFamily="18" charset="0"/>
                <a:cs typeface="Times New Roman" pitchFamily="18" charset="0"/>
              </a:rPr>
              <a:t> </a:t>
            </a:r>
            <a:r>
              <a:rPr lang="en-US" sz="2200" b="1" dirty="0" smtClean="0">
                <a:solidFill>
                  <a:schemeClr val="accent6">
                    <a:lumMod val="75000"/>
                  </a:schemeClr>
                </a:solidFill>
                <a:latin typeface="Times New Roman" pitchFamily="18" charset="0"/>
                <a:cs typeface="Times New Roman" pitchFamily="18" charset="0"/>
              </a:rPr>
              <a:t>One person </a:t>
            </a:r>
            <a:r>
              <a:rPr lang="en-US" sz="2200" dirty="0" smtClean="0">
                <a:solidFill>
                  <a:schemeClr val="accent6">
                    <a:lumMod val="75000"/>
                  </a:schemeClr>
                </a:solidFill>
                <a:latin typeface="Times New Roman" pitchFamily="18" charset="0"/>
                <a:cs typeface="Times New Roman" pitchFamily="18" charset="0"/>
              </a:rPr>
              <a:t>attended training in nearby school.</a:t>
            </a:r>
            <a:endParaRPr lang="en-US" sz="2200" dirty="0">
              <a:solidFill>
                <a:schemeClr val="accent6">
                  <a:lumMod val="75000"/>
                </a:schemeClr>
              </a:solidFill>
              <a:latin typeface="Times New Roman" pitchFamily="18" charset="0"/>
              <a:cs typeface="Times New Roman" pitchFamily="18" charset="0"/>
            </a:endParaRPr>
          </a:p>
        </p:txBody>
      </p:sp>
      <p:sp>
        <p:nvSpPr>
          <p:cNvPr id="8" name="TextBox 7"/>
          <p:cNvSpPr txBox="1"/>
          <p:nvPr/>
        </p:nvSpPr>
        <p:spPr>
          <a:xfrm>
            <a:off x="0" y="0"/>
            <a:ext cx="9144000" cy="461665"/>
          </a:xfrm>
          <a:prstGeom prst="rect">
            <a:avLst/>
          </a:prstGeom>
          <a:solidFill>
            <a:schemeClr val="accent2">
              <a:lumMod val="75000"/>
            </a:schemeClr>
          </a:solidFill>
        </p:spPr>
        <p:txBody>
          <a:bodyPr wrap="square" rtlCol="0">
            <a:spAutoFit/>
          </a:bodyPr>
          <a:lstStyle/>
          <a:p>
            <a:pPr algn="ctr"/>
            <a:r>
              <a:rPr lang="en-US" sz="2400" dirty="0" smtClean="0">
                <a:solidFill>
                  <a:schemeClr val="bg1"/>
                </a:solidFill>
              </a:rPr>
              <a:t>Activities and Result ( Social Aspect of Landslide Risk Management)</a:t>
            </a:r>
            <a:endParaRPr lang="en-US" sz="2400"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AABBC4-6AC3-4776-A579-B9A24A4538BA}" type="slidenum">
              <a:rPr lang="en-US" smtClean="0"/>
              <a:pPr/>
              <a:t>14</a:t>
            </a:fld>
            <a:endParaRPr lang="en-US"/>
          </a:p>
        </p:txBody>
      </p:sp>
      <p:sp>
        <p:nvSpPr>
          <p:cNvPr id="5" name="TextBox 4"/>
          <p:cNvSpPr txBox="1"/>
          <p:nvPr/>
        </p:nvSpPr>
        <p:spPr>
          <a:xfrm>
            <a:off x="0" y="0"/>
            <a:ext cx="9144000" cy="584775"/>
          </a:xfrm>
          <a:prstGeom prst="rect">
            <a:avLst/>
          </a:prstGeom>
          <a:solidFill>
            <a:schemeClr val="accent2">
              <a:lumMod val="75000"/>
            </a:schemeClr>
          </a:solidFill>
        </p:spPr>
        <p:txBody>
          <a:bodyPr wrap="square" rtlCol="0">
            <a:spAutoFit/>
          </a:bodyPr>
          <a:lstStyle/>
          <a:p>
            <a:pPr algn="ctr"/>
            <a:r>
              <a:rPr lang="en-US" sz="3200" b="1" dirty="0" smtClean="0">
                <a:solidFill>
                  <a:schemeClr val="bg2">
                    <a:lumMod val="90000"/>
                  </a:schemeClr>
                </a:solidFill>
              </a:rPr>
              <a:t>Landover Modeling</a:t>
            </a:r>
            <a:endParaRPr lang="en-US" sz="2400" b="1" dirty="0">
              <a:solidFill>
                <a:schemeClr val="bg2">
                  <a:lumMod val="90000"/>
                </a:schemeClr>
              </a:solidFill>
            </a:endParaRPr>
          </a:p>
        </p:txBody>
      </p:sp>
      <p:pic>
        <p:nvPicPr>
          <p:cNvPr id="6" name="Picture 5" descr="CDA_199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1" y="609600"/>
            <a:ext cx="4495799" cy="5818094"/>
          </a:xfrm>
          <a:prstGeom prst="rect">
            <a:avLst/>
          </a:prstGeom>
        </p:spPr>
      </p:pic>
      <p:pic>
        <p:nvPicPr>
          <p:cNvPr id="7" name="Picture 6" descr="CDA_2030.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8200" y="636494"/>
            <a:ext cx="4461163" cy="5773271"/>
          </a:xfrm>
          <a:prstGeom prst="rect">
            <a:avLst/>
          </a:prstGeom>
        </p:spPr>
      </p:pic>
      <p:pic>
        <p:nvPicPr>
          <p:cNvPr id="8" name="Picture 7" descr="CCC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600" y="701276"/>
            <a:ext cx="4184574" cy="585192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AABBC4-6AC3-4776-A579-B9A24A4538BA}" type="slidenum">
              <a:rPr lang="en-US" smtClean="0"/>
              <a:pPr/>
              <a:t>15</a:t>
            </a:fld>
            <a:endParaRPr lang="en-US"/>
          </a:p>
        </p:txBody>
      </p:sp>
      <p:sp>
        <p:nvSpPr>
          <p:cNvPr id="5" name="TextBox 4"/>
          <p:cNvSpPr txBox="1"/>
          <p:nvPr/>
        </p:nvSpPr>
        <p:spPr>
          <a:xfrm>
            <a:off x="0" y="0"/>
            <a:ext cx="9144000" cy="584775"/>
          </a:xfrm>
          <a:prstGeom prst="rect">
            <a:avLst/>
          </a:prstGeom>
          <a:solidFill>
            <a:schemeClr val="accent2">
              <a:lumMod val="75000"/>
            </a:schemeClr>
          </a:solidFill>
        </p:spPr>
        <p:txBody>
          <a:bodyPr wrap="square" rtlCol="0">
            <a:spAutoFit/>
          </a:bodyPr>
          <a:lstStyle/>
          <a:p>
            <a:pPr algn="ctr"/>
            <a:r>
              <a:rPr lang="en-US" sz="3200" b="1" dirty="0" smtClean="0">
                <a:solidFill>
                  <a:schemeClr val="bg2">
                    <a:lumMod val="90000"/>
                  </a:schemeClr>
                </a:solidFill>
              </a:rPr>
              <a:t>Landover Modeling</a:t>
            </a:r>
            <a:endParaRPr lang="en-US" sz="2400" b="1" dirty="0">
              <a:solidFill>
                <a:schemeClr val="bg2">
                  <a:lumMod val="90000"/>
                </a:schemeClr>
              </a:solidFill>
            </a:endParaRP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881744" y="838200"/>
            <a:ext cx="7347856" cy="25146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914400" y="3429000"/>
            <a:ext cx="7256208"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0"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1"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2"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60325"/>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Current Practice</a:t>
            </a:r>
          </a:p>
        </p:txBody>
      </p:sp>
      <p:sp>
        <p:nvSpPr>
          <p:cNvPr id="3" name="Rectangle 2"/>
          <p:cNvSpPr>
            <a:spLocks noChangeArrowheads="1"/>
          </p:cNvSpPr>
          <p:nvPr/>
        </p:nvSpPr>
        <p:spPr bwMode="auto">
          <a:xfrm>
            <a:off x="304800" y="762000"/>
            <a:ext cx="85344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400" b="1"/>
              <a:t>Rainfall Threshold </a:t>
            </a:r>
            <a:r>
              <a:rPr lang="en-US" sz="2400"/>
              <a:t>for the Initiations of Landslide considers:</a:t>
            </a:r>
          </a:p>
          <a:p>
            <a:pPr algn="just"/>
            <a:endParaRPr lang="en-US" sz="2400" b="1"/>
          </a:p>
          <a:p>
            <a:pPr algn="just"/>
            <a:r>
              <a:rPr lang="en-US" sz="2400" b="1"/>
              <a:t>Duration of Rainfall/ cumulative rainfall in 7 days</a:t>
            </a:r>
          </a:p>
          <a:p>
            <a:pPr algn="just"/>
            <a:endParaRPr lang="en-US" sz="2400" b="1"/>
          </a:p>
          <a:p>
            <a:pPr algn="just"/>
            <a:r>
              <a:rPr lang="en-US" sz="2400"/>
              <a:t>Teknaf = 170mm in 1 day or 420mm in 2 days</a:t>
            </a:r>
          </a:p>
          <a:p>
            <a:pPr algn="just"/>
            <a:endParaRPr lang="en-US" sz="2400"/>
          </a:p>
          <a:p>
            <a:pPr algn="just"/>
            <a:r>
              <a:rPr lang="en-US" sz="2400"/>
              <a:t>Cox’s Bazar = 96mm in 1 day or 185mm in 2 days</a:t>
            </a:r>
          </a:p>
          <a:p>
            <a:pPr algn="just"/>
            <a:endParaRPr lang="en-US" sz="2400" b="1"/>
          </a:p>
          <a:p>
            <a:pPr algn="just"/>
            <a:r>
              <a:rPr lang="en-US" sz="2400" b="1"/>
              <a:t>Cox’s Bazar Warning System:</a:t>
            </a:r>
          </a:p>
          <a:p>
            <a:pPr algn="just"/>
            <a:endParaRPr lang="en-US" sz="2400" b="1"/>
          </a:p>
          <a:p>
            <a:pPr algn="just"/>
            <a:r>
              <a:rPr lang="en-US" sz="2400" b="1"/>
              <a:t>50mm in 1 day = Alert</a:t>
            </a:r>
          </a:p>
          <a:p>
            <a:pPr algn="just"/>
            <a:r>
              <a:rPr lang="en-US" sz="2400" b="1"/>
              <a:t>75mm in 1 day = Ready for Evacuation</a:t>
            </a:r>
          </a:p>
          <a:p>
            <a:pPr algn="just"/>
            <a:r>
              <a:rPr lang="en-US" sz="2400" b="1"/>
              <a:t>90mm in 1 day = Evacuate </a:t>
            </a:r>
          </a:p>
          <a:p>
            <a:pPr algn="just"/>
            <a:endParaRPr lang="en-US" sz="2400" b="1"/>
          </a:p>
          <a:p>
            <a:pPr algn="r"/>
            <a:r>
              <a:rPr lang="en-US" i="1"/>
              <a:t>Source: CDMP-II</a:t>
            </a:r>
          </a:p>
        </p:txBody>
      </p:sp>
    </p:spTree>
    <p:extLst>
      <p:ext uri="{BB962C8B-B14F-4D97-AF65-F5344CB8AC3E}">
        <p14:creationId xmlns:p14="http://schemas.microsoft.com/office/powerpoint/2010/main" val="11231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500"/>
                                        <p:tgtEl>
                                          <p:spTgt spid="3">
                                            <p:txEl>
                                              <p:pRg st="10" end="1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Effect transition="in" filter="fade">
                                      <p:cBhvr>
                                        <p:cTn id="29" dur="500"/>
                                        <p:tgtEl>
                                          <p:spTgt spid="3">
                                            <p:txEl>
                                              <p:pRg st="11" end="1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animEffect transition="in" filter="fade">
                                      <p:cBhvr>
                                        <p:cTn id="3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Stations.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 y="762000"/>
            <a:ext cx="43576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699"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0"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1"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Rainfall Pattern</a:t>
            </a:r>
          </a:p>
        </p:txBody>
      </p:sp>
      <p:pic>
        <p:nvPicPr>
          <p:cNvPr id="31751" name="Picture 1" descr="Monsoon.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 y="685800"/>
            <a:ext cx="45339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2"/>
          <p:cNvSpPr txBox="1">
            <a:spLocks noChangeArrowheads="1"/>
          </p:cNvSpPr>
          <p:nvPr/>
        </p:nvSpPr>
        <p:spPr bwMode="auto">
          <a:xfrm>
            <a:off x="6324600" y="990600"/>
            <a:ext cx="254476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Year: 1950-2010</a:t>
            </a:r>
          </a:p>
          <a:p>
            <a:pPr eaLnBrk="1" hangingPunct="1"/>
            <a:r>
              <a:rPr lang="en-US"/>
              <a:t>Month: April-October</a:t>
            </a:r>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endParaRPr lang="en-US"/>
          </a:p>
          <a:p>
            <a:pPr eaLnBrk="1" hangingPunct="1"/>
            <a:r>
              <a:rPr lang="en-US"/>
              <a:t>Source: BMD</a:t>
            </a:r>
          </a:p>
        </p:txBody>
      </p:sp>
    </p:spTree>
    <p:extLst>
      <p:ext uri="{BB962C8B-B14F-4D97-AF65-F5344CB8AC3E}">
        <p14:creationId xmlns:p14="http://schemas.microsoft.com/office/powerpoint/2010/main" val="818766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500"/>
                                        <p:tgtEl>
                                          <p:spTgt spid="317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52"/>
                                        </p:tgtEl>
                                        <p:attrNameLst>
                                          <p:attrName>style.visibility</p:attrName>
                                        </p:attrNameLst>
                                      </p:cBhvr>
                                      <p:to>
                                        <p:strVal val="visible"/>
                                      </p:to>
                                    </p:set>
                                    <p:animEffect transition="in" filter="fade">
                                      <p:cBhvr>
                                        <p:cTn id="12"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6"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7"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8"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Rainfall Pattern</a:t>
            </a:r>
          </a:p>
        </p:txBody>
      </p:sp>
      <p:pic>
        <p:nvPicPr>
          <p:cNvPr id="33798" name="Picture 3" descr="CHITTAGONG_RX5da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7620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 descr="CHITTAGONG_R10m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3000" y="76200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5" descr="CHITTAGONG_R20mm.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16000" y="704850"/>
            <a:ext cx="75946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529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500"/>
                                        <p:tgtEl>
                                          <p:spTgt spid="33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3799"/>
                                        </p:tgtEl>
                                        <p:attrNameLst>
                                          <p:attrName>style.visibility</p:attrName>
                                        </p:attrNameLst>
                                      </p:cBhvr>
                                      <p:to>
                                        <p:strVal val="visible"/>
                                      </p:to>
                                    </p:set>
                                    <p:animEffect transition="in" filter="fade">
                                      <p:cBhvr>
                                        <p:cTn id="12" dur="500"/>
                                        <p:tgtEl>
                                          <p:spTgt spid="33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3800"/>
                                        </p:tgtEl>
                                        <p:attrNameLst>
                                          <p:attrName>style.visibility</p:attrName>
                                        </p:attrNameLst>
                                      </p:cBhvr>
                                      <p:to>
                                        <p:strVal val="visible"/>
                                      </p:to>
                                    </p:set>
                                    <p:animEffect transition="in" filter="fade">
                                      <p:cBhvr>
                                        <p:cTn id="17" dur="5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4"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5"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6"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Rainfall Pattern</a:t>
            </a:r>
          </a:p>
        </p:txBody>
      </p:sp>
      <p:pic>
        <p:nvPicPr>
          <p:cNvPr id="35846" name="Picture 1" descr="CHITTAGONG_R50m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 descr="CHITTAGONG_R75m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4400" y="85725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6" descr="CHITTAGONG_R100mm.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14400" y="7620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7" descr="CHITTAGONG_PRCPTOT.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14400" y="7620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61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fade">
                                      <p:cBhvr>
                                        <p:cTn id="7" dur="500"/>
                                        <p:tgtEl>
                                          <p:spTgt spid="358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847"/>
                                        </p:tgtEl>
                                        <p:attrNameLst>
                                          <p:attrName>style.visibility</p:attrName>
                                        </p:attrNameLst>
                                      </p:cBhvr>
                                      <p:to>
                                        <p:strVal val="visible"/>
                                      </p:to>
                                    </p:set>
                                    <p:animEffect transition="in" filter="fade">
                                      <p:cBhvr>
                                        <p:cTn id="12" dur="500"/>
                                        <p:tgtEl>
                                          <p:spTgt spid="358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5848"/>
                                        </p:tgtEl>
                                        <p:attrNameLst>
                                          <p:attrName>style.visibility</p:attrName>
                                        </p:attrNameLst>
                                      </p:cBhvr>
                                      <p:to>
                                        <p:strVal val="visible"/>
                                      </p:to>
                                    </p:set>
                                    <p:animEffect transition="in" filter="fade">
                                      <p:cBhvr>
                                        <p:cTn id="17" dur="500"/>
                                        <p:tgtEl>
                                          <p:spTgt spid="358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5849"/>
                                        </p:tgtEl>
                                        <p:attrNameLst>
                                          <p:attrName>style.visibility</p:attrName>
                                        </p:attrNameLst>
                                      </p:cBhvr>
                                      <p:to>
                                        <p:strVal val="visible"/>
                                      </p:to>
                                    </p:set>
                                    <p:animEffect transition="in" filter="fade">
                                      <p:cBhvr>
                                        <p:cTn id="22" dur="500"/>
                                        <p:tgtEl>
                                          <p:spTgt spid="35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124200" y="609600"/>
            <a:ext cx="2743200" cy="487363"/>
          </a:xfrm>
        </p:spPr>
        <p:txBody>
          <a:bodyPr/>
          <a:lstStyle/>
          <a:p>
            <a:pPr eaLnBrk="1" hangingPunct="1"/>
            <a:r>
              <a:rPr lang="en-US" sz="2200" b="1">
                <a:solidFill>
                  <a:schemeClr val="tx1"/>
                </a:solidFill>
                <a:latin typeface="Arial" charset="0"/>
              </a:rPr>
              <a:t>Welcome</a:t>
            </a:r>
          </a:p>
        </p:txBody>
      </p:sp>
      <p:sp>
        <p:nvSpPr>
          <p:cNvPr id="39944" name="Line 8"/>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39945" name="Line 9"/>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39947" name="Line 11"/>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39948" name="Line 12"/>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39949" name="Rectangle 13"/>
          <p:cNvSpPr>
            <a:spLocks noChangeArrowheads="1"/>
          </p:cNvSpPr>
          <p:nvPr/>
        </p:nvSpPr>
        <p:spPr bwMode="auto">
          <a:xfrm>
            <a:off x="2362200" y="990600"/>
            <a:ext cx="44958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2000" smtClean="0">
                <a:solidFill>
                  <a:srgbClr val="000000"/>
                </a:solidFill>
                <a:latin typeface="Arial" charset="0"/>
                <a:ea typeface="ＭＳ Ｐゴシック" charset="0"/>
                <a:cs typeface="ＭＳ Ｐゴシック" charset="0"/>
              </a:rPr>
              <a:t>to the Workshop Presentation on</a:t>
            </a:r>
            <a:r>
              <a:rPr lang="en-US" sz="2000" b="1" smtClean="0">
                <a:solidFill>
                  <a:srgbClr val="000000"/>
                </a:solidFill>
                <a:latin typeface="Arial" charset="0"/>
                <a:ea typeface="ＭＳ Ｐゴシック" charset="0"/>
                <a:cs typeface="ＭＳ Ｐゴシック" charset="0"/>
              </a:rPr>
              <a:t> </a:t>
            </a:r>
          </a:p>
        </p:txBody>
      </p:sp>
      <p:sp>
        <p:nvSpPr>
          <p:cNvPr id="39950" name="Rectangle 14"/>
          <p:cNvSpPr>
            <a:spLocks noChangeArrowheads="1"/>
          </p:cNvSpPr>
          <p:nvPr/>
        </p:nvSpPr>
        <p:spPr bwMode="auto">
          <a:xfrm>
            <a:off x="-228600" y="2209800"/>
            <a:ext cx="952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defRPr/>
            </a:pPr>
            <a:endParaRPr lang="en-US" altLang="zh-CN" sz="2800" b="1" dirty="0">
              <a:solidFill>
                <a:srgbClr val="FF0000"/>
              </a:solidFill>
              <a:latin typeface="Arial" charset="0"/>
              <a:ea typeface="SimSun" charset="0"/>
              <a:cs typeface="SimSun" charset="0"/>
            </a:endParaRPr>
          </a:p>
          <a:p>
            <a:pPr algn="ctr" fontAlgn="base">
              <a:spcBef>
                <a:spcPct val="0"/>
              </a:spcBef>
              <a:spcAft>
                <a:spcPct val="0"/>
              </a:spcAft>
              <a:defRPr/>
            </a:pPr>
            <a:r>
              <a:rPr lang="en-US" altLang="zh-CN" sz="2800" b="1" dirty="0">
                <a:solidFill>
                  <a:srgbClr val="2D2D8A">
                    <a:lumMod val="75000"/>
                  </a:srgbClr>
                </a:solidFill>
                <a:latin typeface="Arial" charset="0"/>
                <a:ea typeface="SimSun" charset="0"/>
                <a:cs typeface="SimSun" charset="0"/>
              </a:rPr>
              <a:t/>
            </a:r>
            <a:br>
              <a:rPr lang="en-US" altLang="zh-CN" sz="2800" b="1" dirty="0">
                <a:solidFill>
                  <a:srgbClr val="2D2D8A">
                    <a:lumMod val="75000"/>
                  </a:srgbClr>
                </a:solidFill>
                <a:latin typeface="Arial" charset="0"/>
                <a:ea typeface="SimSun" charset="0"/>
                <a:cs typeface="SimSun" charset="0"/>
              </a:rPr>
            </a:br>
            <a:r>
              <a:rPr lang="en-US" altLang="zh-CN" sz="2800" b="1" dirty="0">
                <a:solidFill>
                  <a:srgbClr val="2D2D8A">
                    <a:lumMod val="75000"/>
                  </a:srgbClr>
                </a:solidFill>
                <a:latin typeface="Arial" charset="0"/>
                <a:ea typeface="SimSun" charset="0"/>
                <a:cs typeface="SimSun" charset="0"/>
              </a:rPr>
              <a:t>Developing </a:t>
            </a:r>
            <a:r>
              <a:rPr lang="en-US" altLang="zh-CN" sz="2800" b="1" dirty="0" smtClean="0">
                <a:solidFill>
                  <a:srgbClr val="2D2D8A">
                    <a:lumMod val="75000"/>
                  </a:srgbClr>
                </a:solidFill>
                <a:latin typeface="Arial" charset="0"/>
                <a:ea typeface="SimSun" charset="0"/>
                <a:cs typeface="SimSun" charset="0"/>
              </a:rPr>
              <a:t>A Dynamic </a:t>
            </a:r>
            <a:r>
              <a:rPr lang="en-US" altLang="zh-CN" sz="2800" b="1" dirty="0">
                <a:solidFill>
                  <a:srgbClr val="2D2D8A">
                    <a:lumMod val="75000"/>
                  </a:srgbClr>
                </a:solidFill>
                <a:latin typeface="Arial" charset="0"/>
                <a:ea typeface="SimSun" charset="0"/>
                <a:cs typeface="SimSun" charset="0"/>
              </a:rPr>
              <a:t>Web-GIS based Early Warning System for the Communities Living with Landslide Risks in Chittagong Metropolitan Area, Bangladesh </a:t>
            </a:r>
          </a:p>
          <a:p>
            <a:pPr algn="ctr" fontAlgn="base">
              <a:spcBef>
                <a:spcPct val="0"/>
              </a:spcBef>
              <a:spcAft>
                <a:spcPct val="0"/>
              </a:spcAft>
              <a:defRPr/>
            </a:pPr>
            <a:endParaRPr lang="en-AU" sz="2800" dirty="0">
              <a:solidFill>
                <a:srgbClr val="FF0000"/>
              </a:solidFill>
              <a:latin typeface="Arial" charset="0"/>
              <a:ea typeface="ＭＳ Ｐゴシック" charset="0"/>
              <a:cs typeface="ＭＳ Ｐゴシック" charset="0"/>
            </a:endParaRPr>
          </a:p>
          <a:p>
            <a:pPr algn="ctr" fontAlgn="base">
              <a:spcBef>
                <a:spcPct val="0"/>
              </a:spcBef>
              <a:spcAft>
                <a:spcPct val="0"/>
              </a:spcAft>
              <a:defRPr/>
            </a:pPr>
            <a:endParaRPr lang="en-US" sz="2800" b="1" i="1" dirty="0">
              <a:solidFill>
                <a:srgbClr val="FF0000"/>
              </a:solidFill>
              <a:latin typeface="Arial" charset="0"/>
              <a:ea typeface="ＭＳ Ｐゴシック" charset="0"/>
              <a:cs typeface="ＭＳ Ｐゴシック" charset="0"/>
            </a:endParaRPr>
          </a:p>
        </p:txBody>
      </p:sp>
      <p:sp>
        <p:nvSpPr>
          <p:cNvPr id="15368" name="Line 15"/>
          <p:cNvSpPr>
            <a:spLocks noChangeShapeType="1"/>
          </p:cNvSpPr>
          <p:nvPr/>
        </p:nvSpPr>
        <p:spPr bwMode="auto">
          <a:xfrm>
            <a:off x="-11201400" y="3619500"/>
            <a:ext cx="9601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15369" name="Line 16"/>
          <p:cNvSpPr>
            <a:spLocks noChangeShapeType="1"/>
          </p:cNvSpPr>
          <p:nvPr/>
        </p:nvSpPr>
        <p:spPr bwMode="auto">
          <a:xfrm>
            <a:off x="9906000" y="3614738"/>
            <a:ext cx="9601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13" name="Rectangle 14"/>
          <p:cNvSpPr>
            <a:spLocks noChangeArrowheads="1"/>
          </p:cNvSpPr>
          <p:nvPr/>
        </p:nvSpPr>
        <p:spPr bwMode="auto">
          <a:xfrm>
            <a:off x="0" y="3581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altLang="zh-CN" sz="2000" b="1" dirty="0" smtClean="0">
                <a:solidFill>
                  <a:srgbClr val="000000"/>
                </a:solidFill>
                <a:latin typeface="Arial" charset="0"/>
                <a:ea typeface="SimSun" charset="0"/>
                <a:cs typeface="SimSun" charset="0"/>
              </a:rPr>
              <a:t/>
            </a:r>
            <a:br>
              <a:rPr lang="en-US" altLang="zh-CN" sz="2000" b="1" dirty="0" smtClean="0">
                <a:solidFill>
                  <a:srgbClr val="000000"/>
                </a:solidFill>
                <a:latin typeface="Arial" charset="0"/>
                <a:ea typeface="SimSun" charset="0"/>
                <a:cs typeface="SimSun" charset="0"/>
              </a:rPr>
            </a:br>
            <a:r>
              <a:rPr lang="en-US" altLang="zh-CN" sz="2000" b="1" dirty="0" smtClean="0">
                <a:solidFill>
                  <a:srgbClr val="000000"/>
                </a:solidFill>
                <a:latin typeface="Arial" charset="0"/>
                <a:ea typeface="SimSun" charset="0"/>
                <a:cs typeface="SimSun" charset="0"/>
              </a:rPr>
              <a:t/>
            </a:r>
            <a:br>
              <a:rPr lang="en-US" altLang="zh-CN" sz="2000" b="1" dirty="0" smtClean="0">
                <a:solidFill>
                  <a:srgbClr val="000000"/>
                </a:solidFill>
                <a:latin typeface="Arial" charset="0"/>
                <a:ea typeface="SimSun" charset="0"/>
                <a:cs typeface="SimSun" charset="0"/>
              </a:rPr>
            </a:br>
            <a:endParaRPr lang="en-US" altLang="zh-CN" sz="2000" b="1" dirty="0" smtClean="0">
              <a:solidFill>
                <a:srgbClr val="000000"/>
              </a:solidFill>
              <a:latin typeface="Arial" charset="0"/>
              <a:ea typeface="SimSun" charset="0"/>
              <a:cs typeface="SimSun" charset="0"/>
            </a:endParaRPr>
          </a:p>
          <a:p>
            <a:pPr algn="ctr" fontAlgn="base">
              <a:spcBef>
                <a:spcPct val="0"/>
              </a:spcBef>
              <a:spcAft>
                <a:spcPct val="0"/>
              </a:spcAft>
            </a:pPr>
            <a:endParaRPr lang="en-US" altLang="zh-CN" sz="2000" b="1" dirty="0" smtClean="0">
              <a:solidFill>
                <a:srgbClr val="000000"/>
              </a:solidFill>
              <a:latin typeface="Arial" charset="0"/>
              <a:ea typeface="SimSun" charset="0"/>
              <a:cs typeface="SimSun" charset="0"/>
            </a:endParaRPr>
          </a:p>
          <a:p>
            <a:pPr algn="ctr" fontAlgn="base">
              <a:spcBef>
                <a:spcPct val="0"/>
              </a:spcBef>
              <a:spcAft>
                <a:spcPct val="0"/>
              </a:spcAft>
            </a:pPr>
            <a:endParaRPr lang="en-US" altLang="zh-CN" sz="2000" b="1" dirty="0" smtClean="0">
              <a:solidFill>
                <a:srgbClr val="130AC6"/>
              </a:solidFill>
              <a:latin typeface="Arial" charset="0"/>
              <a:ea typeface="SimSun" charset="0"/>
              <a:cs typeface="SimSun" charset="0"/>
            </a:endParaRPr>
          </a:p>
          <a:p>
            <a:pPr algn="ctr" fontAlgn="base">
              <a:spcBef>
                <a:spcPct val="0"/>
              </a:spcBef>
              <a:spcAft>
                <a:spcPct val="0"/>
              </a:spcAft>
            </a:pPr>
            <a:endParaRPr lang="en-US" altLang="zh-CN" sz="2000" b="1" dirty="0" smtClean="0">
              <a:solidFill>
                <a:srgbClr val="130AC6"/>
              </a:solidFill>
              <a:latin typeface="Arial" charset="0"/>
              <a:ea typeface="SimSun" charset="0"/>
              <a:cs typeface="SimSun" charset="0"/>
            </a:endParaRPr>
          </a:p>
          <a:p>
            <a:pPr algn="ctr" fontAlgn="base">
              <a:spcBef>
                <a:spcPct val="0"/>
              </a:spcBef>
              <a:spcAft>
                <a:spcPct val="0"/>
              </a:spcAft>
            </a:pPr>
            <a:r>
              <a:rPr lang="en-US" altLang="zh-CN" sz="2000" b="1" dirty="0" smtClean="0">
                <a:solidFill>
                  <a:srgbClr val="130AC6"/>
                </a:solidFill>
                <a:latin typeface="Arial" charset="0"/>
                <a:ea typeface="SimSun" charset="0"/>
                <a:cs typeface="SimSun" charset="0"/>
              </a:rPr>
              <a:t>Presented by-</a:t>
            </a:r>
          </a:p>
          <a:p>
            <a:pPr algn="ctr" fontAlgn="base">
              <a:spcBef>
                <a:spcPct val="0"/>
              </a:spcBef>
              <a:spcAft>
                <a:spcPct val="0"/>
              </a:spcAft>
            </a:pPr>
            <a:r>
              <a:rPr lang="en-US" altLang="zh-CN" sz="2000" b="1" dirty="0" smtClean="0">
                <a:solidFill>
                  <a:srgbClr val="000000"/>
                </a:solidFill>
                <a:latin typeface="Arial" charset="0"/>
                <a:ea typeface="SimSun" charset="0"/>
                <a:cs typeface="SimSun" charset="0"/>
              </a:rPr>
              <a:t>BAYES AHMED </a:t>
            </a:r>
            <a:endParaRPr lang="en-US" sz="1700" b="1" dirty="0" smtClean="0">
              <a:solidFill>
                <a:srgbClr val="0C1C1D"/>
              </a:solidFill>
              <a:latin typeface="Arial" charset="0"/>
              <a:ea typeface="SimSun" charset="0"/>
              <a:cs typeface="SimSun" charset="0"/>
            </a:endParaRPr>
          </a:p>
          <a:p>
            <a:pPr algn="ctr" fontAlgn="base">
              <a:spcBef>
                <a:spcPct val="0"/>
              </a:spcBef>
              <a:spcAft>
                <a:spcPct val="0"/>
              </a:spcAft>
            </a:pPr>
            <a:endParaRPr lang="en-US" sz="1700" b="1" dirty="0" smtClean="0">
              <a:solidFill>
                <a:srgbClr val="0C1C1D"/>
              </a:solidFill>
              <a:latin typeface="Arial" charset="0"/>
              <a:ea typeface="SimSun" charset="0"/>
              <a:cs typeface="SimSun" charset="0"/>
            </a:endParaRPr>
          </a:p>
          <a:p>
            <a:pPr algn="ctr" fontAlgn="base">
              <a:spcBef>
                <a:spcPct val="0"/>
              </a:spcBef>
              <a:spcAft>
                <a:spcPct val="0"/>
              </a:spcAft>
            </a:pPr>
            <a:endParaRPr lang="en-US" sz="1700" b="1" dirty="0" smtClean="0">
              <a:solidFill>
                <a:srgbClr val="0C1C1D"/>
              </a:solidFill>
              <a:latin typeface="Arial" charset="0"/>
              <a:ea typeface="SimSun" charset="0"/>
              <a:cs typeface="SimSun" charset="0"/>
            </a:endParaRPr>
          </a:p>
          <a:p>
            <a:pPr algn="ctr" fontAlgn="base">
              <a:spcBef>
                <a:spcPct val="0"/>
              </a:spcBef>
              <a:spcAft>
                <a:spcPct val="0"/>
              </a:spcAft>
            </a:pPr>
            <a:endParaRPr lang="en-US" sz="1700" dirty="0" smtClean="0">
              <a:solidFill>
                <a:srgbClr val="0C1C1D"/>
              </a:solidFill>
              <a:latin typeface="Arial" charset="0"/>
              <a:ea typeface="SimSun" charset="0"/>
              <a:cs typeface="SimSun" charset="0"/>
            </a:endParaRPr>
          </a:p>
          <a:p>
            <a:pPr algn="ctr" fontAlgn="base">
              <a:spcBef>
                <a:spcPct val="0"/>
              </a:spcBef>
              <a:spcAft>
                <a:spcPct val="0"/>
              </a:spcAft>
            </a:pPr>
            <a:endParaRPr lang="en-US" sz="1700" dirty="0" smtClean="0">
              <a:solidFill>
                <a:srgbClr val="0C1C1D"/>
              </a:solidFill>
              <a:latin typeface="Arial" charset="0"/>
              <a:ea typeface="SimSun" charset="0"/>
              <a:cs typeface="SimSun" charset="0"/>
            </a:endParaRPr>
          </a:p>
          <a:p>
            <a:pPr algn="ctr" fontAlgn="base">
              <a:spcBef>
                <a:spcPct val="0"/>
              </a:spcBef>
              <a:spcAft>
                <a:spcPct val="0"/>
              </a:spcAft>
            </a:pPr>
            <a:endParaRPr lang="en-US" sz="1600" dirty="0" smtClean="0">
              <a:solidFill>
                <a:srgbClr val="000000"/>
              </a:solidFill>
              <a:latin typeface="Arial" charset="0"/>
              <a:ea typeface="SimSun" charset="0"/>
              <a:cs typeface="SimSun" charset="0"/>
            </a:endParaRPr>
          </a:p>
          <a:p>
            <a:pPr algn="ctr" fontAlgn="base">
              <a:spcBef>
                <a:spcPct val="0"/>
              </a:spcBef>
              <a:spcAft>
                <a:spcPct val="0"/>
              </a:spcAft>
            </a:pPr>
            <a:endParaRPr lang="en-US" sz="1400" b="1" i="1" dirty="0" smtClean="0">
              <a:solidFill>
                <a:srgbClr val="000000"/>
              </a:solidFill>
              <a:latin typeface="Arial" charset="0"/>
              <a:ea typeface="SimSun" charset="0"/>
              <a:cs typeface="SimSun" charset="0"/>
            </a:endParaRPr>
          </a:p>
          <a:p>
            <a:pPr algn="ctr" fontAlgn="base">
              <a:spcBef>
                <a:spcPct val="0"/>
              </a:spcBef>
              <a:spcAft>
                <a:spcPct val="0"/>
              </a:spcAft>
            </a:pPr>
            <a:endParaRPr lang="en-US" sz="1400" b="1" i="1" dirty="0" smtClean="0">
              <a:solidFill>
                <a:srgbClr val="800000"/>
              </a:solidFill>
              <a:latin typeface="Arial" charset="0"/>
              <a:ea typeface="SimSun" charset="0"/>
              <a:cs typeface="SimSun" charset="0"/>
            </a:endParaRPr>
          </a:p>
          <a:p>
            <a:pPr algn="ctr" fontAlgn="base">
              <a:spcBef>
                <a:spcPct val="0"/>
              </a:spcBef>
              <a:spcAft>
                <a:spcPct val="0"/>
              </a:spcAft>
            </a:pPr>
            <a:r>
              <a:rPr lang="en-US" sz="1400" b="1" i="1" dirty="0" smtClean="0">
                <a:solidFill>
                  <a:srgbClr val="800000"/>
                </a:solidFill>
                <a:latin typeface="Arial" charset="0"/>
                <a:ea typeface="SimSun" charset="0"/>
                <a:cs typeface="SimSun" charset="0"/>
              </a:rPr>
              <a:t>17 September 2015</a:t>
            </a:r>
            <a:endParaRPr lang="en-US" sz="1400" i="1" dirty="0" smtClean="0">
              <a:solidFill>
                <a:srgbClr val="800000"/>
              </a:solidFill>
              <a:latin typeface="Arial" charset="0"/>
              <a:ea typeface="ＭＳ Ｐゴシック" charset="0"/>
              <a:cs typeface="ＭＳ Ｐゴシック" charset="0"/>
            </a:endParaRPr>
          </a:p>
        </p:txBody>
      </p:sp>
      <p:graphicFrame>
        <p:nvGraphicFramePr>
          <p:cNvPr id="15371" name="Object 1"/>
          <p:cNvGraphicFramePr>
            <a:graphicFrameLocks noChangeAspect="1"/>
          </p:cNvGraphicFramePr>
          <p:nvPr>
            <p:extLst>
              <p:ext uri="{D42A27DB-BD31-4B8C-83A1-F6EECF244321}">
                <p14:modId xmlns:p14="http://schemas.microsoft.com/office/powerpoint/2010/main" val="3732659747"/>
              </p:ext>
            </p:extLst>
          </p:nvPr>
        </p:nvGraphicFramePr>
        <p:xfrm>
          <a:off x="1543050" y="5207000"/>
          <a:ext cx="6381750" cy="584200"/>
        </p:xfrm>
        <a:graphic>
          <a:graphicData uri="http://schemas.openxmlformats.org/presentationml/2006/ole">
            <mc:AlternateContent xmlns:mc="http://schemas.openxmlformats.org/markup-compatibility/2006">
              <mc:Choice xmlns:v="urn:schemas-microsoft-com:vml" Requires="v">
                <p:oleObj spid="_x0000_s16412" name="Document" r:id="rId5" imgW="5549696" imgH="507981" progId="Word.Document.12">
                  <p:embed/>
                </p:oleObj>
              </mc:Choice>
              <mc:Fallback>
                <p:oleObj name="Document" r:id="rId5" imgW="5549696" imgH="507981"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3050" y="5207000"/>
                        <a:ext cx="6381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372" name="Picture 15" descr="D:\Project_ICIMOD\Work_sonia\NET\BUET_LOGO.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43400" y="5257800"/>
            <a:ext cx="5365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884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32" fill="hold" grpId="0" nodeType="afterEffect">
                                  <p:stCondLst>
                                    <p:cond delay="0"/>
                                  </p:stCondLst>
                                  <p:childTnLst>
                                    <p:set>
                                      <p:cBhvr>
                                        <p:cTn id="6" dur="1" fill="hold">
                                          <p:stCondLst>
                                            <p:cond delay="0"/>
                                          </p:stCondLst>
                                        </p:cTn>
                                        <p:tgtEl>
                                          <p:spTgt spid="39945"/>
                                        </p:tgtEl>
                                        <p:attrNameLst>
                                          <p:attrName>style.visibility</p:attrName>
                                        </p:attrNameLst>
                                      </p:cBhvr>
                                      <p:to>
                                        <p:strVal val="visible"/>
                                      </p:to>
                                    </p:set>
                                    <p:animEffect transition="in" filter="plus(out)">
                                      <p:cBhvr>
                                        <p:cTn id="7" dur="500"/>
                                        <p:tgtEl>
                                          <p:spTgt spid="39945"/>
                                        </p:tgtEl>
                                      </p:cBhvr>
                                    </p:animEffect>
                                  </p:childTnLst>
                                </p:cTn>
                              </p:par>
                            </p:childTnLst>
                          </p:cTn>
                        </p:par>
                        <p:par>
                          <p:cTn id="8" fill="hold" nodeType="afterGroup">
                            <p:stCondLst>
                              <p:cond delay="500"/>
                            </p:stCondLst>
                            <p:childTnLst>
                              <p:par>
                                <p:cTn id="9" presetID="13" presetClass="entr" presetSubtype="32" fill="hold" grpId="0" nodeType="afterEffect">
                                  <p:stCondLst>
                                    <p:cond delay="0"/>
                                  </p:stCondLst>
                                  <p:childTnLst>
                                    <p:set>
                                      <p:cBhvr>
                                        <p:cTn id="10" dur="1" fill="hold">
                                          <p:stCondLst>
                                            <p:cond delay="0"/>
                                          </p:stCondLst>
                                        </p:cTn>
                                        <p:tgtEl>
                                          <p:spTgt spid="39944"/>
                                        </p:tgtEl>
                                        <p:attrNameLst>
                                          <p:attrName>style.visibility</p:attrName>
                                        </p:attrNameLst>
                                      </p:cBhvr>
                                      <p:to>
                                        <p:strVal val="visible"/>
                                      </p:to>
                                    </p:set>
                                    <p:animEffect transition="in" filter="plus(out)">
                                      <p:cBhvr>
                                        <p:cTn id="11" dur="500"/>
                                        <p:tgtEl>
                                          <p:spTgt spid="39944"/>
                                        </p:tgtEl>
                                      </p:cBhvr>
                                    </p:animEffect>
                                  </p:childTnLst>
                                </p:cTn>
                              </p:par>
                            </p:childTnLst>
                          </p:cTn>
                        </p:par>
                        <p:par>
                          <p:cTn id="12" fill="hold" nodeType="afterGroup">
                            <p:stCondLst>
                              <p:cond delay="1000"/>
                            </p:stCondLst>
                            <p:childTnLst>
                              <p:par>
                                <p:cTn id="13" presetID="13" presetClass="entr" presetSubtype="32" fill="hold" grpId="0" nodeType="afterEffect">
                                  <p:stCondLst>
                                    <p:cond delay="0"/>
                                  </p:stCondLst>
                                  <p:childTnLst>
                                    <p:set>
                                      <p:cBhvr>
                                        <p:cTn id="14" dur="1" fill="hold">
                                          <p:stCondLst>
                                            <p:cond delay="0"/>
                                          </p:stCondLst>
                                        </p:cTn>
                                        <p:tgtEl>
                                          <p:spTgt spid="39948"/>
                                        </p:tgtEl>
                                        <p:attrNameLst>
                                          <p:attrName>style.visibility</p:attrName>
                                        </p:attrNameLst>
                                      </p:cBhvr>
                                      <p:to>
                                        <p:strVal val="visible"/>
                                      </p:to>
                                    </p:set>
                                    <p:animEffect transition="in" filter="plus(out)">
                                      <p:cBhvr>
                                        <p:cTn id="15" dur="500"/>
                                        <p:tgtEl>
                                          <p:spTgt spid="39948"/>
                                        </p:tgtEl>
                                      </p:cBhvr>
                                    </p:animEffect>
                                  </p:childTnLst>
                                </p:cTn>
                              </p:par>
                            </p:childTnLst>
                          </p:cTn>
                        </p:par>
                        <p:par>
                          <p:cTn id="16" fill="hold" nodeType="afterGroup">
                            <p:stCondLst>
                              <p:cond delay="1500"/>
                            </p:stCondLst>
                            <p:childTnLst>
                              <p:par>
                                <p:cTn id="17" presetID="13" presetClass="entr" presetSubtype="32" fill="hold" grpId="0" nodeType="afterEffect">
                                  <p:stCondLst>
                                    <p:cond delay="0"/>
                                  </p:stCondLst>
                                  <p:childTnLst>
                                    <p:set>
                                      <p:cBhvr>
                                        <p:cTn id="18" dur="1" fill="hold">
                                          <p:stCondLst>
                                            <p:cond delay="0"/>
                                          </p:stCondLst>
                                        </p:cTn>
                                        <p:tgtEl>
                                          <p:spTgt spid="39947"/>
                                        </p:tgtEl>
                                        <p:attrNameLst>
                                          <p:attrName>style.visibility</p:attrName>
                                        </p:attrNameLst>
                                      </p:cBhvr>
                                      <p:to>
                                        <p:strVal val="visible"/>
                                      </p:to>
                                    </p:set>
                                    <p:animEffect transition="in" filter="plus(out)">
                                      <p:cBhvr>
                                        <p:cTn id="19" dur="500"/>
                                        <p:tgtEl>
                                          <p:spTgt spid="39947"/>
                                        </p:tgtEl>
                                      </p:cBhvr>
                                    </p:animEffect>
                                  </p:childTnLst>
                                </p:cTn>
                              </p:par>
                            </p:childTnLst>
                          </p:cTn>
                        </p:par>
                        <p:par>
                          <p:cTn id="20" fill="hold" nodeType="afterGroup">
                            <p:stCondLst>
                              <p:cond delay="2000"/>
                            </p:stCondLst>
                            <p:childTnLst>
                              <p:par>
                                <p:cTn id="21" presetID="1" presetClass="entr" presetSubtype="0" fill="hold" grpId="0" nodeType="afterEffect">
                                  <p:stCondLst>
                                    <p:cond delay="0"/>
                                  </p:stCondLst>
                                  <p:childTnLst>
                                    <p:set>
                                      <p:cBhvr>
                                        <p:cTn id="22" dur="1" fill="hold">
                                          <p:stCondLst>
                                            <p:cond delay="499"/>
                                          </p:stCondLst>
                                        </p:cTn>
                                        <p:tgtEl>
                                          <p:spTgt spid="39938"/>
                                        </p:tgtEl>
                                        <p:attrNameLst>
                                          <p:attrName>style.visibility</p:attrName>
                                        </p:attrNameLst>
                                      </p:cBhvr>
                                      <p:to>
                                        <p:strVal val="visible"/>
                                      </p:to>
                                    </p:set>
                                  </p:childTnLst>
                                </p:cTn>
                              </p:par>
                            </p:childTnLst>
                          </p:cTn>
                        </p:par>
                        <p:par>
                          <p:cTn id="23" fill="hold" nodeType="afterGroup">
                            <p:stCondLst>
                              <p:cond delay="2500"/>
                            </p:stCondLst>
                            <p:childTnLst>
                              <p:par>
                                <p:cTn id="24" presetID="1" presetClass="entr" presetSubtype="0" fill="hold" grpId="0" nodeType="afterEffect">
                                  <p:stCondLst>
                                    <p:cond delay="0"/>
                                  </p:stCondLst>
                                  <p:childTnLst>
                                    <p:set>
                                      <p:cBhvr>
                                        <p:cTn id="25" dur="1" fill="hold">
                                          <p:stCondLst>
                                            <p:cond delay="499"/>
                                          </p:stCondLst>
                                        </p:cTn>
                                        <p:tgtEl>
                                          <p:spTgt spid="39949"/>
                                        </p:tgtEl>
                                        <p:attrNameLst>
                                          <p:attrName>style.visibility</p:attrName>
                                        </p:attrNameLst>
                                      </p:cBhvr>
                                      <p:to>
                                        <p:strVal val="visible"/>
                                      </p:to>
                                    </p:set>
                                  </p:childTnLst>
                                </p:cTn>
                              </p:par>
                            </p:childTnLst>
                          </p:cTn>
                        </p:par>
                        <p:par>
                          <p:cTn id="26" fill="hold" nodeType="afterGroup">
                            <p:stCondLst>
                              <p:cond delay="3000"/>
                            </p:stCondLst>
                            <p:childTnLst>
                              <p:par>
                                <p:cTn id="27" presetID="1" presetClass="entr" presetSubtype="0" fill="hold" grpId="0" nodeType="afterEffect">
                                  <p:stCondLst>
                                    <p:cond delay="0"/>
                                  </p:stCondLst>
                                  <p:childTnLst>
                                    <p:set>
                                      <p:cBhvr>
                                        <p:cTn id="28" dur="1" fill="hold">
                                          <p:stCondLst>
                                            <p:cond delay="499"/>
                                          </p:stCondLst>
                                        </p:cTn>
                                        <p:tgtEl>
                                          <p:spTgt spid="39950"/>
                                        </p:tgtEl>
                                        <p:attrNameLst>
                                          <p:attrName>style.visibility</p:attrName>
                                        </p:attrNameLst>
                                      </p:cBhvr>
                                      <p:to>
                                        <p:strVal val="visible"/>
                                      </p:to>
                                    </p:set>
                                  </p:childTnLst>
                                </p:cTn>
                              </p:par>
                            </p:childTnLst>
                          </p:cTn>
                        </p:par>
                        <p:par>
                          <p:cTn id="29" fill="hold" nodeType="afterGroup">
                            <p:stCondLst>
                              <p:cond delay="3500"/>
                            </p:stCondLst>
                            <p:childTnLst>
                              <p:par>
                                <p:cTn id="30" presetID="1" presetClass="entr" presetSubtype="0" fill="hold" grpId="0" nodeType="afterEffect">
                                  <p:stCondLst>
                                    <p:cond delay="0"/>
                                  </p:stCondLst>
                                  <p:childTnLst>
                                    <p:set>
                                      <p:cBhvr>
                                        <p:cTn id="31"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P spid="39944" grpId="0" animBg="1"/>
      <p:bldP spid="39945" grpId="0" animBg="1"/>
      <p:bldP spid="39947" grpId="0" animBg="1"/>
      <p:bldP spid="39948" grpId="0" animBg="1"/>
      <p:bldP spid="39949" grpId="0" autoUpdateAnimBg="0"/>
      <p:bldP spid="39950" grpId="0" autoUpdateAnimBg="0"/>
      <p:bldP spid="13"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2"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3"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4"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Rainfall Pattern</a:t>
            </a:r>
          </a:p>
        </p:txBody>
      </p:sp>
      <p:pic>
        <p:nvPicPr>
          <p:cNvPr id="37894" name="Picture 3" descr="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0" y="762000"/>
            <a:ext cx="55356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3.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52600" y="762000"/>
            <a:ext cx="5611813"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875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fade">
                                      <p:cBhvr>
                                        <p:cTn id="7" dur="500"/>
                                        <p:tgtEl>
                                          <p:spTgt spid="37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7895"/>
                                        </p:tgtEl>
                                        <p:attrNameLst>
                                          <p:attrName>style.visibility</p:attrName>
                                        </p:attrNameLst>
                                      </p:cBhvr>
                                      <p:to>
                                        <p:strVal val="visible"/>
                                      </p:to>
                                    </p:set>
                                    <p:animEffect transition="in" filter="fade">
                                      <p:cBhvr>
                                        <p:cTn id="12" dur="500"/>
                                        <p:tgtEl>
                                          <p:spTgt spid="3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0"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1"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92"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60325"/>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Causative Factors</a:t>
            </a:r>
          </a:p>
        </p:txBody>
      </p:sp>
      <p:pic>
        <p:nvPicPr>
          <p:cNvPr id="39942" name="Picture 3" descr="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609600"/>
            <a:ext cx="4114800"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4" descr="5.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18063" y="685800"/>
            <a:ext cx="40973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5" descr="7.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1000" y="609600"/>
            <a:ext cx="4157663"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10.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18063" y="685800"/>
            <a:ext cx="40973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966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fade">
                                      <p:cBhvr>
                                        <p:cTn id="7" dur="500"/>
                                        <p:tgtEl>
                                          <p:spTgt spid="399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fade">
                                      <p:cBhvr>
                                        <p:cTn id="12" dur="5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9944"/>
                                        </p:tgtEl>
                                        <p:attrNameLst>
                                          <p:attrName>style.visibility</p:attrName>
                                        </p:attrNameLst>
                                      </p:cBhvr>
                                      <p:to>
                                        <p:strVal val="visible"/>
                                      </p:to>
                                    </p:set>
                                    <p:animEffect transition="in" filter="fade">
                                      <p:cBhvr>
                                        <p:cTn id="17" dur="500"/>
                                        <p:tgtEl>
                                          <p:spTgt spid="399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9945"/>
                                        </p:tgtEl>
                                        <p:attrNameLst>
                                          <p:attrName>style.visibility</p:attrName>
                                        </p:attrNameLst>
                                      </p:cBhvr>
                                      <p:to>
                                        <p:strVal val="visible"/>
                                      </p:to>
                                    </p:set>
                                    <p:animEffect transition="in" filter="fade">
                                      <p:cBhvr>
                                        <p:cTn id="22" dur="500"/>
                                        <p:tgtEl>
                                          <p:spTgt spid="39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38"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39"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0"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60325"/>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Causative Factors</a:t>
            </a:r>
          </a:p>
        </p:txBody>
      </p:sp>
      <p:pic>
        <p:nvPicPr>
          <p:cNvPr id="41990" name="Picture 1" descr="1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685800"/>
            <a:ext cx="40973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2" descr="12.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0" y="661988"/>
            <a:ext cx="4114800"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7" descr="13.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8600" y="685800"/>
            <a:ext cx="40973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836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fade">
                                      <p:cBhvr>
                                        <p:cTn id="7" dur="500"/>
                                        <p:tgtEl>
                                          <p:spTgt spid="419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990"/>
                                        </p:tgtEl>
                                        <p:attrNameLst>
                                          <p:attrName>style.visibility</p:attrName>
                                        </p:attrNameLst>
                                      </p:cBhvr>
                                      <p:to>
                                        <p:strVal val="visible"/>
                                      </p:to>
                                    </p:set>
                                    <p:animEffect transition="in" filter="fade">
                                      <p:cBhvr>
                                        <p:cTn id="12" dur="500"/>
                                        <p:tgtEl>
                                          <p:spTgt spid="419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992"/>
                                        </p:tgtEl>
                                        <p:attrNameLst>
                                          <p:attrName>style.visibility</p:attrName>
                                        </p:attrNameLst>
                                      </p:cBhvr>
                                      <p:to>
                                        <p:strVal val="visible"/>
                                      </p:to>
                                    </p:set>
                                    <p:animEffect transition="in" filter="fade">
                                      <p:cBhvr>
                                        <p:cTn id="17"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6"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7"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8"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Causative Factors</a:t>
            </a:r>
          </a:p>
        </p:txBody>
      </p:sp>
      <p:pic>
        <p:nvPicPr>
          <p:cNvPr id="44038" name="Picture 8" descr="C:\Users\bejoya\Desktop\Utility facilities\Final Report_Yiaser_Bayes_Bangladesh_2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685800"/>
            <a:ext cx="396240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9" name="Picture 9" descr="C:\Users\bejoya\Desktop\Utility facilities\Final Report_Yiaser_Bayes_Bangladesh_2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48200" y="685800"/>
            <a:ext cx="4191000" cy="5715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287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fade">
                                      <p:cBhvr>
                                        <p:cTn id="7" dur="500"/>
                                        <p:tgtEl>
                                          <p:spTgt spid="440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4039"/>
                                        </p:tgtEl>
                                        <p:attrNameLst>
                                          <p:attrName>style.visibility</p:attrName>
                                        </p:attrNameLst>
                                      </p:cBhvr>
                                      <p:to>
                                        <p:strVal val="visible"/>
                                      </p:to>
                                    </p:set>
                                    <p:animEffect transition="in" filter="fade">
                                      <p:cBhvr>
                                        <p:cTn id="1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AABBC4-6AC3-4776-A579-B9A24A4538BA}" type="slidenum">
              <a:rPr lang="en-US" smtClean="0"/>
              <a:pPr/>
              <a:t>24</a:t>
            </a:fld>
            <a:endParaRPr lang="en-US"/>
          </a:p>
        </p:txBody>
      </p:sp>
      <p:sp>
        <p:nvSpPr>
          <p:cNvPr id="5" name="TextBox 4"/>
          <p:cNvSpPr txBox="1"/>
          <p:nvPr/>
        </p:nvSpPr>
        <p:spPr>
          <a:xfrm>
            <a:off x="0" y="0"/>
            <a:ext cx="9144000" cy="584775"/>
          </a:xfrm>
          <a:prstGeom prst="rect">
            <a:avLst/>
          </a:prstGeom>
          <a:solidFill>
            <a:schemeClr val="accent2">
              <a:lumMod val="75000"/>
            </a:schemeClr>
          </a:solidFill>
        </p:spPr>
        <p:txBody>
          <a:bodyPr wrap="square" rtlCol="0">
            <a:spAutoFit/>
          </a:bodyPr>
          <a:lstStyle/>
          <a:p>
            <a:r>
              <a:rPr lang="en-GB" sz="3200" b="1" dirty="0" smtClean="0">
                <a:solidFill>
                  <a:schemeClr val="bg1">
                    <a:lumMod val="95000"/>
                  </a:schemeClr>
                </a:solidFill>
                <a:latin typeface="Bookman Old Style" pitchFamily="18" charset="0"/>
              </a:rPr>
              <a:t>Landslide Susceptibility Mapping (LSM)</a:t>
            </a:r>
            <a:endParaRPr lang="en-US" sz="3200" b="1" dirty="0">
              <a:solidFill>
                <a:schemeClr val="bg1">
                  <a:lumMod val="95000"/>
                </a:schemeClr>
              </a:solidFill>
              <a:latin typeface="Bookman Old Style" pitchFamily="18" charset="0"/>
            </a:endParaRPr>
          </a:p>
        </p:txBody>
      </p:sp>
      <p:sp>
        <p:nvSpPr>
          <p:cNvPr id="10" name="Rectangle 9"/>
          <p:cNvSpPr/>
          <p:nvPr/>
        </p:nvSpPr>
        <p:spPr>
          <a:xfrm>
            <a:off x="304800" y="609600"/>
            <a:ext cx="4666662" cy="430887"/>
          </a:xfrm>
          <a:prstGeom prst="rect">
            <a:avLst/>
          </a:prstGeom>
        </p:spPr>
        <p:txBody>
          <a:bodyPr wrap="none">
            <a:spAutoFit/>
          </a:bodyPr>
          <a:lstStyle/>
          <a:p>
            <a:pPr lvl="0" eaLnBrk="0" fontAlgn="base" hangingPunct="0">
              <a:spcBef>
                <a:spcPct val="0"/>
              </a:spcBef>
              <a:spcAft>
                <a:spcPct val="0"/>
              </a:spcAft>
              <a:buClr>
                <a:srgbClr val="C00000"/>
              </a:buClr>
              <a:buFont typeface="Wingdings" pitchFamily="2" charset="2"/>
              <a:buChar char="§"/>
            </a:pPr>
            <a:r>
              <a:rPr lang="en-GB" sz="2200" b="1" dirty="0" smtClean="0">
                <a:latin typeface="Arial" pitchFamily="34" charset="0"/>
                <a:ea typeface="Times New Roman" pitchFamily="18" charset="0"/>
                <a:cs typeface="Times New Roman" pitchFamily="18" charset="0"/>
              </a:rPr>
              <a:t> Multinomial Logistic Regression</a:t>
            </a:r>
            <a:endParaRPr lang="en-GB" sz="2200" b="1" dirty="0" smtClean="0">
              <a:latin typeface="Arial" pitchFamily="34" charset="0"/>
              <a:cs typeface="Arial" pitchFamily="34" charset="0"/>
            </a:endParaRPr>
          </a:p>
        </p:txBody>
      </p:sp>
      <p:sp>
        <p:nvSpPr>
          <p:cNvPr id="7" name="Rectangle 6"/>
          <p:cNvSpPr/>
          <p:nvPr/>
        </p:nvSpPr>
        <p:spPr>
          <a:xfrm>
            <a:off x="228600" y="2743200"/>
            <a:ext cx="4572000" cy="3693319"/>
          </a:xfrm>
          <a:prstGeom prst="rect">
            <a:avLst/>
          </a:prstGeom>
        </p:spPr>
        <p:txBody>
          <a:bodyPr wrap="square">
            <a:spAutoFit/>
          </a:bodyPr>
          <a:lstStyle/>
          <a:p>
            <a:r>
              <a:rPr lang="en-US" b="1" dirty="0" smtClean="0">
                <a:solidFill>
                  <a:srgbClr val="C00000"/>
                </a:solidFill>
              </a:rPr>
              <a:t>0.000383989 - 0.101581253 </a:t>
            </a:r>
          </a:p>
          <a:p>
            <a:r>
              <a:rPr lang="en-US" dirty="0" smtClean="0"/>
              <a:t>= precipitation &gt; 250mm in 1 day</a:t>
            </a:r>
          </a:p>
          <a:p>
            <a:r>
              <a:rPr lang="en-US" b="1" dirty="0" smtClean="0">
                <a:solidFill>
                  <a:srgbClr val="C00000"/>
                </a:solidFill>
              </a:rPr>
              <a:t>0.101581253 - 0.247755079 </a:t>
            </a:r>
          </a:p>
          <a:p>
            <a:r>
              <a:rPr lang="en-US" dirty="0" smtClean="0"/>
              <a:t>= precipitation &gt; 100mm in 1 day</a:t>
            </a:r>
          </a:p>
          <a:p>
            <a:r>
              <a:rPr lang="en-US" b="1" dirty="0" smtClean="0">
                <a:solidFill>
                  <a:srgbClr val="C00000"/>
                </a:solidFill>
              </a:rPr>
              <a:t>0.247755079 - 0.416417186</a:t>
            </a:r>
            <a:r>
              <a:rPr lang="en-US" dirty="0" smtClean="0"/>
              <a:t> </a:t>
            </a:r>
          </a:p>
          <a:p>
            <a:r>
              <a:rPr lang="en-US" dirty="0" smtClean="0"/>
              <a:t>= precipitation &gt; 40 mm in 1 day or &gt; 200mm in continuous 3 days</a:t>
            </a:r>
          </a:p>
          <a:p>
            <a:r>
              <a:rPr lang="en-US" b="1" dirty="0" smtClean="0">
                <a:solidFill>
                  <a:srgbClr val="C00000"/>
                </a:solidFill>
              </a:rPr>
              <a:t>0.416417186 - 0.626307808 </a:t>
            </a:r>
          </a:p>
          <a:p>
            <a:r>
              <a:rPr lang="en-US" dirty="0" smtClean="0"/>
              <a:t>= precipitation &gt; 25 mm in 1 day or &gt; 50mm in continuous 3 days</a:t>
            </a:r>
          </a:p>
          <a:p>
            <a:r>
              <a:rPr lang="en-US" b="1" dirty="0" smtClean="0">
                <a:solidFill>
                  <a:srgbClr val="C00000"/>
                </a:solidFill>
              </a:rPr>
              <a:t>0.626307808 - 0.952387882 </a:t>
            </a:r>
          </a:p>
          <a:p>
            <a:r>
              <a:rPr lang="en-US" dirty="0" smtClean="0"/>
              <a:t>= precipitation &gt;= 15mm in 1 day or &gt; 30mm in continuous 3 days</a:t>
            </a:r>
            <a:endParaRPr lang="en-US" dirty="0"/>
          </a:p>
        </p:txBody>
      </p:sp>
      <p:pic>
        <p:nvPicPr>
          <p:cNvPr id="47106" name="Picture 2" descr="C:\Users\SHAHEEN\Desktop\multiple.png"/>
          <p:cNvPicPr>
            <a:picLocks noChangeAspect="1" noChangeArrowheads="1"/>
          </p:cNvPicPr>
          <p:nvPr/>
        </p:nvPicPr>
        <p:blipFill>
          <a:blip r:embed="rId2"/>
          <a:srcRect/>
          <a:stretch>
            <a:fillRect/>
          </a:stretch>
        </p:blipFill>
        <p:spPr bwMode="auto">
          <a:xfrm>
            <a:off x="4870450" y="1066800"/>
            <a:ext cx="4273550" cy="5530476"/>
          </a:xfrm>
          <a:prstGeom prst="rect">
            <a:avLst/>
          </a:prstGeom>
          <a:noFill/>
        </p:spPr>
      </p:pic>
      <p:sp>
        <p:nvSpPr>
          <p:cNvPr id="2" name="TextBox 1"/>
          <p:cNvSpPr txBox="1"/>
          <p:nvPr/>
        </p:nvSpPr>
        <p:spPr>
          <a:xfrm>
            <a:off x="381000" y="1219200"/>
            <a:ext cx="4495800" cy="1477328"/>
          </a:xfrm>
          <a:prstGeom prst="rect">
            <a:avLst/>
          </a:prstGeom>
          <a:noFill/>
        </p:spPr>
        <p:txBody>
          <a:bodyPr wrap="square" rtlCol="0">
            <a:spAutoFit/>
          </a:bodyPr>
          <a:lstStyle/>
          <a:p>
            <a:r>
              <a:rPr lang="en-US" dirty="0" smtClean="0"/>
              <a:t>MLR </a:t>
            </a:r>
            <a:r>
              <a:rPr lang="en-US" dirty="0"/>
              <a:t>assume the dependent variable following the logistic probability </a:t>
            </a:r>
            <a:r>
              <a:rPr lang="en-US" dirty="0" smtClean="0"/>
              <a:t>distribution </a:t>
            </a:r>
            <a:r>
              <a:rPr lang="en-US" dirty="0"/>
              <a:t>and use the Maximum Likelihood </a:t>
            </a:r>
            <a:r>
              <a:rPr lang="en-US" dirty="0" smtClean="0"/>
              <a:t>Estimation </a:t>
            </a:r>
            <a:r>
              <a:rPr lang="en-US" dirty="0"/>
              <a:t>as the estimation method.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8"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9"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80"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 name="Picture 4" descr="pixel"/>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066800" y="762000"/>
            <a:ext cx="7340600" cy="5514975"/>
          </a:xfrm>
        </p:spPr>
      </p:pic>
      <p:sp>
        <p:nvSpPr>
          <p:cNvPr id="13"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Threshold Limit</a:t>
            </a:r>
          </a:p>
        </p:txBody>
      </p:sp>
      <p:sp>
        <p:nvSpPr>
          <p:cNvPr id="50183" name="TextBox 2"/>
          <p:cNvSpPr txBox="1">
            <a:spLocks noChangeArrowheads="1"/>
          </p:cNvSpPr>
          <p:nvPr/>
        </p:nvSpPr>
        <p:spPr bwMode="auto">
          <a:xfrm>
            <a:off x="990600" y="762000"/>
            <a:ext cx="1752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endParaRPr lang="en-US"/>
          </a:p>
        </p:txBody>
      </p:sp>
    </p:spTree>
    <p:extLst>
      <p:ext uri="{BB962C8B-B14F-4D97-AF65-F5344CB8AC3E}">
        <p14:creationId xmlns:p14="http://schemas.microsoft.com/office/powerpoint/2010/main" val="661491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26"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27"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28"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Determining the Scale</a:t>
            </a:r>
          </a:p>
        </p:txBody>
      </p:sp>
      <p:sp>
        <p:nvSpPr>
          <p:cNvPr id="52230" name="TextBox 2"/>
          <p:cNvSpPr txBox="1">
            <a:spLocks noChangeArrowheads="1"/>
          </p:cNvSpPr>
          <p:nvPr/>
        </p:nvSpPr>
        <p:spPr bwMode="auto">
          <a:xfrm>
            <a:off x="990600" y="762000"/>
            <a:ext cx="1752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endParaRPr lang="en-US"/>
          </a:p>
        </p:txBody>
      </p:sp>
      <p:pic>
        <p:nvPicPr>
          <p:cNvPr id="54279" name="Picture 6" descr="Screen Shot 2014-11-19 at 03.31.4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685800"/>
            <a:ext cx="37338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9" descr="Screen Shot 2014-11-19 at 04.08.58.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52800" y="3962400"/>
            <a:ext cx="5613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255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4279"/>
                                        </p:tgtEl>
                                        <p:attrNameLst>
                                          <p:attrName>style.visibility</p:attrName>
                                        </p:attrNameLst>
                                      </p:cBhvr>
                                      <p:to>
                                        <p:strVal val="visible"/>
                                      </p:to>
                                    </p:set>
                                    <p:animEffect transition="in" filter="fade">
                                      <p:cBhvr>
                                        <p:cTn id="7" dur="500"/>
                                        <p:tgtEl>
                                          <p:spTgt spid="542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4280"/>
                                        </p:tgtEl>
                                        <p:attrNameLst>
                                          <p:attrName>style.visibility</p:attrName>
                                        </p:attrNameLst>
                                      </p:cBhvr>
                                      <p:to>
                                        <p:strVal val="visible"/>
                                      </p:to>
                                    </p:set>
                                    <p:animEffect transition="in" filter="fade">
                                      <p:cBhvr>
                                        <p:cTn id="12"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74"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75"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76"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Vulnerability Mapping</a:t>
            </a:r>
          </a:p>
        </p:txBody>
      </p:sp>
      <p:sp>
        <p:nvSpPr>
          <p:cNvPr id="54278" name="TextBox 2"/>
          <p:cNvSpPr txBox="1">
            <a:spLocks noChangeArrowheads="1"/>
          </p:cNvSpPr>
          <p:nvPr/>
        </p:nvSpPr>
        <p:spPr bwMode="auto">
          <a:xfrm>
            <a:off x="990600" y="762000"/>
            <a:ext cx="1752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endParaRPr lang="en-US"/>
          </a:p>
        </p:txBody>
      </p:sp>
      <p:pic>
        <p:nvPicPr>
          <p:cNvPr id="56327" name="Picture 3" descr="Screen Shot 2014-11-19 at 04.0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0" y="990600"/>
            <a:ext cx="54737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Box 11"/>
          <p:cNvSpPr txBox="1">
            <a:spLocks noChangeArrowheads="1"/>
          </p:cNvSpPr>
          <p:nvPr/>
        </p:nvSpPr>
        <p:spPr bwMode="auto">
          <a:xfrm>
            <a:off x="6019800" y="1447800"/>
            <a:ext cx="292258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24 hours </a:t>
            </a:r>
            <a:r>
              <a:rPr lang="en-US" b="1"/>
              <a:t>40mm</a:t>
            </a:r>
            <a:r>
              <a:rPr lang="en-US"/>
              <a:t> Rainfall</a:t>
            </a:r>
          </a:p>
          <a:p>
            <a:pPr eaLnBrk="1" hangingPunct="1"/>
            <a:endParaRPr lang="en-US"/>
          </a:p>
          <a:p>
            <a:pPr eaLnBrk="1" hangingPunct="1"/>
            <a:endParaRPr lang="en-US"/>
          </a:p>
          <a:p>
            <a:pPr eaLnBrk="1" hangingPunct="1"/>
            <a:r>
              <a:rPr lang="en-US"/>
              <a:t>Red Cells: 9</a:t>
            </a:r>
          </a:p>
          <a:p>
            <a:pPr eaLnBrk="1" hangingPunct="1"/>
            <a:endParaRPr lang="en-US"/>
          </a:p>
          <a:p>
            <a:pPr eaLnBrk="1" hangingPunct="1"/>
            <a:r>
              <a:rPr lang="en-US"/>
              <a:t>Yellow Cells: 12</a:t>
            </a:r>
          </a:p>
          <a:p>
            <a:pPr eaLnBrk="1" hangingPunct="1"/>
            <a:endParaRPr lang="en-US"/>
          </a:p>
          <a:p>
            <a:pPr eaLnBrk="1" hangingPunct="1"/>
            <a:r>
              <a:rPr lang="en-US"/>
              <a:t>Green Cells: 15</a:t>
            </a:r>
          </a:p>
        </p:txBody>
      </p:sp>
    </p:spTree>
    <p:extLst>
      <p:ext uri="{BB962C8B-B14F-4D97-AF65-F5344CB8AC3E}">
        <p14:creationId xmlns:p14="http://schemas.microsoft.com/office/powerpoint/2010/main" val="2980682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327"/>
                                        </p:tgtEl>
                                        <p:attrNameLst>
                                          <p:attrName>style.visibility</p:attrName>
                                        </p:attrNameLst>
                                      </p:cBhvr>
                                      <p:to>
                                        <p:strVal val="visible"/>
                                      </p:to>
                                    </p:set>
                                    <p:animEffect transition="in" filter="fade">
                                      <p:cBhvr>
                                        <p:cTn id="7" dur="500"/>
                                        <p:tgtEl>
                                          <p:spTgt spid="563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328"/>
                                        </p:tgtEl>
                                        <p:attrNameLst>
                                          <p:attrName>style.visibility</p:attrName>
                                        </p:attrNameLst>
                                      </p:cBhvr>
                                      <p:to>
                                        <p:strVal val="visible"/>
                                      </p:to>
                                    </p:set>
                                    <p:animEffect transition="in" filter="fade">
                                      <p:cBhvr>
                                        <p:cTn id="12" dur="500"/>
                                        <p:tgtEl>
                                          <p:spTgt spid="56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2"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3"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4"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Vulnerability Mapping</a:t>
            </a:r>
          </a:p>
        </p:txBody>
      </p:sp>
      <p:sp>
        <p:nvSpPr>
          <p:cNvPr id="56326" name="TextBox 2"/>
          <p:cNvSpPr txBox="1">
            <a:spLocks noChangeArrowheads="1"/>
          </p:cNvSpPr>
          <p:nvPr/>
        </p:nvSpPr>
        <p:spPr bwMode="auto">
          <a:xfrm>
            <a:off x="990600" y="762000"/>
            <a:ext cx="1752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endParaRPr lang="en-US"/>
          </a:p>
        </p:txBody>
      </p:sp>
      <p:sp>
        <p:nvSpPr>
          <p:cNvPr id="58375" name="TextBox 11"/>
          <p:cNvSpPr txBox="1">
            <a:spLocks noChangeArrowheads="1"/>
          </p:cNvSpPr>
          <p:nvPr/>
        </p:nvSpPr>
        <p:spPr bwMode="auto">
          <a:xfrm>
            <a:off x="6019800" y="1371600"/>
            <a:ext cx="292258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24 hours </a:t>
            </a:r>
            <a:r>
              <a:rPr lang="en-US" b="1"/>
              <a:t>70mm</a:t>
            </a:r>
            <a:r>
              <a:rPr lang="en-US"/>
              <a:t> Rainfall</a:t>
            </a:r>
          </a:p>
          <a:p>
            <a:pPr eaLnBrk="1" hangingPunct="1"/>
            <a:endParaRPr lang="en-US"/>
          </a:p>
          <a:p>
            <a:pPr eaLnBrk="1" hangingPunct="1"/>
            <a:endParaRPr lang="en-US"/>
          </a:p>
          <a:p>
            <a:pPr eaLnBrk="1" hangingPunct="1"/>
            <a:r>
              <a:rPr lang="en-US"/>
              <a:t>Red Cells: 16 (9)</a:t>
            </a:r>
          </a:p>
          <a:p>
            <a:pPr eaLnBrk="1" hangingPunct="1"/>
            <a:endParaRPr lang="en-US"/>
          </a:p>
          <a:p>
            <a:pPr eaLnBrk="1" hangingPunct="1"/>
            <a:r>
              <a:rPr lang="en-US"/>
              <a:t>Yellow Cells: 10 (12)</a:t>
            </a:r>
          </a:p>
          <a:p>
            <a:pPr eaLnBrk="1" hangingPunct="1"/>
            <a:endParaRPr lang="en-US"/>
          </a:p>
          <a:p>
            <a:pPr eaLnBrk="1" hangingPunct="1"/>
            <a:r>
              <a:rPr lang="en-US"/>
              <a:t>Green Cells: 10 (15)</a:t>
            </a:r>
          </a:p>
        </p:txBody>
      </p:sp>
      <p:pic>
        <p:nvPicPr>
          <p:cNvPr id="58376" name="Picture 1" descr="Screen Shot 2014-11-19 at 04.06.34.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990600"/>
            <a:ext cx="54864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Screen Shot 2014-11-19 at 04.07.0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17500" y="990600"/>
            <a:ext cx="54737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797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fad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fade">
                                      <p:cBhvr>
                                        <p:cTn id="12" dur="500"/>
                                        <p:tgtEl>
                                          <p:spTgt spid="583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70"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71"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72"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Vulnerability Mapping</a:t>
            </a:r>
          </a:p>
        </p:txBody>
      </p:sp>
      <p:sp>
        <p:nvSpPr>
          <p:cNvPr id="58374" name="TextBox 2"/>
          <p:cNvSpPr txBox="1">
            <a:spLocks noChangeArrowheads="1"/>
          </p:cNvSpPr>
          <p:nvPr/>
        </p:nvSpPr>
        <p:spPr bwMode="auto">
          <a:xfrm>
            <a:off x="990600" y="762000"/>
            <a:ext cx="1752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endParaRPr lang="en-US"/>
          </a:p>
        </p:txBody>
      </p:sp>
      <p:sp>
        <p:nvSpPr>
          <p:cNvPr id="60423" name="TextBox 11"/>
          <p:cNvSpPr txBox="1">
            <a:spLocks noChangeArrowheads="1"/>
          </p:cNvSpPr>
          <p:nvPr/>
        </p:nvSpPr>
        <p:spPr bwMode="auto">
          <a:xfrm>
            <a:off x="6019800" y="1371600"/>
            <a:ext cx="292258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24 hours </a:t>
            </a:r>
            <a:r>
              <a:rPr lang="en-US" b="1"/>
              <a:t>90mm</a:t>
            </a:r>
            <a:r>
              <a:rPr lang="en-US"/>
              <a:t> Rainfall</a:t>
            </a:r>
          </a:p>
          <a:p>
            <a:pPr eaLnBrk="1" hangingPunct="1"/>
            <a:endParaRPr lang="en-US"/>
          </a:p>
          <a:p>
            <a:pPr eaLnBrk="1" hangingPunct="1"/>
            <a:endParaRPr lang="en-US"/>
          </a:p>
          <a:p>
            <a:pPr eaLnBrk="1" hangingPunct="1"/>
            <a:r>
              <a:rPr lang="en-US"/>
              <a:t>Red Cells: 21 (16)</a:t>
            </a:r>
          </a:p>
          <a:p>
            <a:pPr eaLnBrk="1" hangingPunct="1"/>
            <a:endParaRPr lang="en-US"/>
          </a:p>
          <a:p>
            <a:pPr eaLnBrk="1" hangingPunct="1"/>
            <a:r>
              <a:rPr lang="en-US"/>
              <a:t>Yellow Cells: 11 (10)</a:t>
            </a:r>
          </a:p>
          <a:p>
            <a:pPr eaLnBrk="1" hangingPunct="1"/>
            <a:endParaRPr lang="en-US"/>
          </a:p>
          <a:p>
            <a:pPr eaLnBrk="1" hangingPunct="1"/>
            <a:r>
              <a:rPr lang="en-US"/>
              <a:t>Green Cells: 4 (10)</a:t>
            </a:r>
          </a:p>
        </p:txBody>
      </p:sp>
      <p:pic>
        <p:nvPicPr>
          <p:cNvPr id="60424" name="Picture 3" descr="Screen Shot 2014-11-19 at 04.08.4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55118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689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24"/>
                                        </p:tgtEl>
                                        <p:attrNameLst>
                                          <p:attrName>style.visibility</p:attrName>
                                        </p:attrNameLst>
                                      </p:cBhvr>
                                      <p:to>
                                        <p:strVal val="visible"/>
                                      </p:to>
                                    </p:set>
                                    <p:animEffect transition="in" filter="fade">
                                      <p:cBhvr>
                                        <p:cTn id="7" dur="500"/>
                                        <p:tgtEl>
                                          <p:spTgt spid="604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423"/>
                                        </p:tgtEl>
                                        <p:attrNameLst>
                                          <p:attrName>style.visibility</p:attrName>
                                        </p:attrNameLst>
                                      </p:cBhvr>
                                      <p:to>
                                        <p:strVal val="visible"/>
                                      </p:to>
                                    </p:set>
                                    <p:animEffect transition="in" filter="fade">
                                      <p:cBhvr>
                                        <p:cTn id="12" dur="500"/>
                                        <p:tgtEl>
                                          <p:spTgt spid="60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0"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1"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2"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60325"/>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Background</a:t>
            </a:r>
          </a:p>
        </p:txBody>
      </p:sp>
      <p:sp>
        <p:nvSpPr>
          <p:cNvPr id="3" name="Rectangle 2"/>
          <p:cNvSpPr>
            <a:spLocks noChangeArrowheads="1"/>
          </p:cNvSpPr>
          <p:nvPr/>
        </p:nvSpPr>
        <p:spPr bwMode="auto">
          <a:xfrm>
            <a:off x="533400" y="1038225"/>
            <a:ext cx="815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400" dirty="0"/>
              <a:t>Landslides are one of the most significant natural damaging disasters in hilly environments. </a:t>
            </a:r>
          </a:p>
          <a:p>
            <a:pPr algn="just"/>
            <a:endParaRPr lang="en-US" sz="2400" dirty="0"/>
          </a:p>
          <a:p>
            <a:pPr algn="just"/>
            <a:r>
              <a:rPr lang="en-AU" sz="2400" b="1" dirty="0">
                <a:solidFill>
                  <a:srgbClr val="800000"/>
                </a:solidFill>
              </a:rPr>
              <a:t>Chittagong Metropolitan Area (CMA)</a:t>
            </a:r>
            <a:r>
              <a:rPr lang="en-AU" sz="2400" dirty="0"/>
              <a:t>, the second largest city of Bangladesh, </a:t>
            </a:r>
            <a:r>
              <a:rPr lang="en-AU" sz="2400" b="1" dirty="0"/>
              <a:t>is vulnerable to landslide hazard, with an increasing trend of frequency</a:t>
            </a:r>
            <a:r>
              <a:rPr lang="en-AU" sz="2400" dirty="0"/>
              <a:t>.</a:t>
            </a:r>
          </a:p>
          <a:p>
            <a:pPr algn="just"/>
            <a:endParaRPr lang="en-AU" sz="2400" dirty="0" smtClean="0"/>
          </a:p>
          <a:p>
            <a:pPr algn="just"/>
            <a:endParaRPr lang="en-AU" sz="2400" dirty="0"/>
          </a:p>
        </p:txBody>
      </p:sp>
      <p:pic>
        <p:nvPicPr>
          <p:cNvPr id="2" name="Picture 1" descr="Screen Shot 2015-09-17 at 13.26.43.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318254" y="990600"/>
            <a:ext cx="8520946" cy="4953000"/>
          </a:xfrm>
          <a:prstGeom prst="rect">
            <a:avLst/>
          </a:prstGeom>
        </p:spPr>
      </p:pic>
      <p:pic>
        <p:nvPicPr>
          <p:cNvPr id="4" name="Picture 3" descr="Field.jpg"/>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228600" y="685800"/>
            <a:ext cx="8641080" cy="5786774"/>
          </a:xfrm>
          <a:prstGeom prst="rect">
            <a:avLst/>
          </a:prstGeom>
        </p:spPr>
      </p:pic>
    </p:spTree>
    <p:extLst>
      <p:ext uri="{BB962C8B-B14F-4D97-AF65-F5344CB8AC3E}">
        <p14:creationId xmlns:p14="http://schemas.microsoft.com/office/powerpoint/2010/main" val="3239063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18"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19"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0"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ctangle 1"/>
          <p:cNvSpPr>
            <a:spLocks noChangeArrowheads="1"/>
          </p:cNvSpPr>
          <p:nvPr/>
        </p:nvSpPr>
        <p:spPr bwMode="auto">
          <a:xfrm>
            <a:off x="228600" y="914400"/>
            <a:ext cx="8763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400" dirty="0"/>
              <a:t>Separate 24 Hour and 7 Days Scale will be Produced</a:t>
            </a:r>
          </a:p>
          <a:p>
            <a:pPr algn="just"/>
            <a:endParaRPr lang="en-US" sz="2400" dirty="0"/>
          </a:p>
          <a:p>
            <a:pPr algn="just"/>
            <a:r>
              <a:rPr lang="en-US" sz="2400" dirty="0"/>
              <a:t>Web-GIS based Dynamic Website</a:t>
            </a:r>
          </a:p>
          <a:p>
            <a:pPr algn="just"/>
            <a:endParaRPr lang="en-US" sz="2400" dirty="0"/>
          </a:p>
          <a:p>
            <a:pPr algn="just"/>
            <a:r>
              <a:rPr lang="en-US" sz="2400" dirty="0"/>
              <a:t>Linked with (Advanced) </a:t>
            </a:r>
            <a:r>
              <a:rPr lang="en-US" sz="2400" dirty="0" smtClean="0"/>
              <a:t>5 </a:t>
            </a:r>
            <a:r>
              <a:rPr lang="en-US" sz="2400" dirty="0"/>
              <a:t>Days Rainfall Amount</a:t>
            </a:r>
          </a:p>
          <a:p>
            <a:pPr algn="just"/>
            <a:endParaRPr lang="en-US" sz="2400" dirty="0"/>
          </a:p>
          <a:p>
            <a:pPr algn="just"/>
            <a:r>
              <a:rPr lang="en-US" sz="2400" dirty="0"/>
              <a:t>Linked with Community People </a:t>
            </a:r>
            <a:r>
              <a:rPr lang="en-US" sz="2400" dirty="0" smtClean="0"/>
              <a:t>and </a:t>
            </a:r>
            <a:r>
              <a:rPr lang="en-US" sz="2400" dirty="0"/>
              <a:t>Relevant Experts through Mobile SMS and Email</a:t>
            </a:r>
          </a:p>
          <a:p>
            <a:pPr algn="just"/>
            <a:endParaRPr lang="en-US" sz="2400" dirty="0"/>
          </a:p>
          <a:p>
            <a:pPr algn="just"/>
            <a:r>
              <a:rPr lang="en-US" sz="2400" dirty="0"/>
              <a:t>Universal Model, Applicable Everywhere by Changing the Data Sets as per the Local Needs and Desired Accuracy</a:t>
            </a:r>
          </a:p>
          <a:p>
            <a:pPr algn="just"/>
            <a:endParaRPr lang="en-US" sz="2400" dirty="0"/>
          </a:p>
          <a:p>
            <a:pPr algn="just"/>
            <a:r>
              <a:rPr lang="en-US" sz="2400" dirty="0"/>
              <a:t>Website: </a:t>
            </a:r>
            <a:r>
              <a:rPr lang="en-US" sz="2400" dirty="0">
                <a:hlinkClick r:id="rId3"/>
              </a:rPr>
              <a:t>www.landslidebd.com</a:t>
            </a:r>
            <a:endParaRPr lang="en-US" sz="2400" dirty="0"/>
          </a:p>
        </p:txBody>
      </p:sp>
      <p:sp>
        <p:nvSpPr>
          <p:cNvPr id="60422" name="Text Box 10"/>
          <p:cNvSpPr txBox="1">
            <a:spLocks noChangeArrowheads="1"/>
          </p:cNvSpPr>
          <p:nvPr/>
        </p:nvSpPr>
        <p:spPr bwMode="auto">
          <a:xfrm>
            <a:off x="1371600" y="0"/>
            <a:ext cx="662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2400" b="1">
                <a:cs typeface="Arial" charset="0"/>
              </a:rPr>
              <a:t>How It Works</a:t>
            </a:r>
          </a:p>
        </p:txBody>
      </p:sp>
    </p:spTree>
    <p:extLst>
      <p:ext uri="{BB962C8B-B14F-4D97-AF65-F5344CB8AC3E}">
        <p14:creationId xmlns:p14="http://schemas.microsoft.com/office/powerpoint/2010/main" val="3089547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66"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67"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68"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ctangle 1"/>
          <p:cNvSpPr>
            <a:spLocks noChangeArrowheads="1"/>
          </p:cNvSpPr>
          <p:nvPr/>
        </p:nvSpPr>
        <p:spPr bwMode="auto">
          <a:xfrm>
            <a:off x="762000" y="1103313"/>
            <a:ext cx="77724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just">
              <a:buFont typeface="Arial" charset="0"/>
              <a:buAutoNum type="arabicPeriod"/>
            </a:pPr>
            <a:r>
              <a:rPr lang="en-US" sz="2400"/>
              <a:t>Cell Size Determination</a:t>
            </a:r>
          </a:p>
          <a:p>
            <a:pPr marL="457200" indent="-457200" algn="just">
              <a:buFont typeface="Arial" charset="0"/>
              <a:buAutoNum type="arabicPeriod"/>
            </a:pPr>
            <a:endParaRPr lang="en-US" sz="2400"/>
          </a:p>
          <a:p>
            <a:pPr marL="457200" indent="-457200" algn="just">
              <a:buFont typeface="Arial" charset="0"/>
              <a:buAutoNum type="arabicPeriod"/>
            </a:pPr>
            <a:r>
              <a:rPr lang="en-US" sz="2400"/>
              <a:t>Low Resolution Images (e.g. slope and land cover)</a:t>
            </a:r>
          </a:p>
          <a:p>
            <a:pPr marL="457200" indent="-457200" algn="just">
              <a:buFont typeface="Arial" charset="0"/>
              <a:buAutoNum type="arabicPeriod"/>
            </a:pPr>
            <a:endParaRPr lang="en-US" sz="2400"/>
          </a:p>
          <a:p>
            <a:pPr marL="457200" indent="-457200" algn="just">
              <a:buFont typeface="Arial" charset="0"/>
              <a:buAutoNum type="arabicPeriod"/>
            </a:pPr>
            <a:r>
              <a:rPr lang="en-US" sz="2400"/>
              <a:t>Lack of Data (e.g. detail geological issues)</a:t>
            </a:r>
          </a:p>
          <a:p>
            <a:pPr marL="457200" indent="-457200" algn="just">
              <a:buFont typeface="Arial" charset="0"/>
              <a:buAutoNum type="arabicPeriod"/>
            </a:pPr>
            <a:endParaRPr lang="en-US" sz="2400"/>
          </a:p>
          <a:p>
            <a:pPr marL="457200" indent="-457200" algn="just">
              <a:buFont typeface="Arial" charset="0"/>
              <a:buAutoNum type="arabicPeriod"/>
            </a:pPr>
            <a:r>
              <a:rPr lang="en-US" sz="2400"/>
              <a:t>Lack of Other Soil Parameters</a:t>
            </a:r>
          </a:p>
          <a:p>
            <a:pPr marL="457200" indent="-457200" algn="just">
              <a:buFont typeface="Arial" charset="0"/>
              <a:buAutoNum type="arabicPeriod"/>
            </a:pPr>
            <a:endParaRPr lang="en-US" sz="2400"/>
          </a:p>
          <a:p>
            <a:pPr marL="457200" indent="-457200" algn="just">
              <a:buFont typeface="Arial" charset="0"/>
              <a:buAutoNum type="arabicPeriod"/>
            </a:pPr>
            <a:r>
              <a:rPr lang="en-US" sz="2400"/>
              <a:t>Updating the Landuse Map</a:t>
            </a:r>
          </a:p>
          <a:p>
            <a:pPr marL="457200" indent="-457200" algn="just">
              <a:buFont typeface="Arial" charset="0"/>
              <a:buAutoNum type="arabicPeriod"/>
            </a:pPr>
            <a:endParaRPr lang="en-US" sz="2400"/>
          </a:p>
          <a:p>
            <a:pPr marL="457200" indent="-457200" algn="just">
              <a:buFont typeface="Arial" charset="0"/>
              <a:buAutoNum type="arabicPeriod"/>
            </a:pPr>
            <a:r>
              <a:rPr lang="en-US" sz="2400"/>
              <a:t>Assigning the Weights</a:t>
            </a:r>
          </a:p>
          <a:p>
            <a:pPr marL="457200" indent="-457200" algn="just">
              <a:buFont typeface="Arial" charset="0"/>
              <a:buAutoNum type="arabicPeriod"/>
            </a:pPr>
            <a:endParaRPr lang="en-US" sz="2400"/>
          </a:p>
          <a:p>
            <a:pPr marL="457200" indent="-457200" algn="just">
              <a:buFont typeface="Arial" charset="0"/>
              <a:buAutoNum type="arabicPeriod"/>
            </a:pPr>
            <a:r>
              <a:rPr lang="en-US" sz="2400"/>
              <a:t>Incorporating Local Knowledge</a:t>
            </a:r>
          </a:p>
        </p:txBody>
      </p:sp>
      <p:sp>
        <p:nvSpPr>
          <p:cNvPr id="62470" name="Text Box 10"/>
          <p:cNvSpPr txBox="1">
            <a:spLocks noChangeArrowheads="1"/>
          </p:cNvSpPr>
          <p:nvPr/>
        </p:nvSpPr>
        <p:spPr bwMode="auto">
          <a:xfrm>
            <a:off x="1371600" y="0"/>
            <a:ext cx="662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2400" b="1">
                <a:cs typeface="Arial" charset="0"/>
              </a:rPr>
              <a:t>Limitations</a:t>
            </a:r>
          </a:p>
        </p:txBody>
      </p:sp>
    </p:spTree>
    <p:extLst>
      <p:ext uri="{BB962C8B-B14F-4D97-AF65-F5344CB8AC3E}">
        <p14:creationId xmlns:p14="http://schemas.microsoft.com/office/powerpoint/2010/main" val="1832836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500"/>
                                        <p:tgtEl>
                                          <p:spTgt spid="2">
                                            <p:txEl>
                                              <p:pRg st="10" end="1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fade">
                                      <p:cBhvr>
                                        <p:cTn id="3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Web Based Early Warning (  www.landslidebd.com)</a:t>
            </a:r>
            <a:endParaRPr lang="en-US" sz="2800" b="1" dirty="0">
              <a:solidFill>
                <a:schemeClr val="bg1"/>
              </a:solidFill>
            </a:endParaRPr>
          </a:p>
        </p:txBody>
      </p:sp>
      <p:pic>
        <p:nvPicPr>
          <p:cNvPr id="9217" name="Picture 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152400" y="604837"/>
            <a:ext cx="8763000" cy="6024563"/>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lumMod val="95000"/>
                  </a:schemeClr>
                </a:solidFill>
              </a:rPr>
              <a:t>Outreach</a:t>
            </a:r>
            <a:endParaRPr lang="en-US" sz="2000" b="1" dirty="0">
              <a:solidFill>
                <a:schemeClr val="bg1">
                  <a:lumMod val="95000"/>
                </a:schemeClr>
              </a:solidFill>
            </a:endParaRPr>
          </a:p>
        </p:txBody>
      </p:sp>
      <p:pic>
        <p:nvPicPr>
          <p:cNvPr id="19457" name="Picture 1"/>
          <p:cNvPicPr>
            <a:picLocks noChangeAspect="1" noChangeArrowheads="1"/>
          </p:cNvPicPr>
          <p:nvPr/>
        </p:nvPicPr>
        <p:blipFill>
          <a:blip r:embed="rId2"/>
          <a:srcRect/>
          <a:stretch>
            <a:fillRect/>
          </a:stretch>
        </p:blipFill>
        <p:spPr bwMode="auto">
          <a:xfrm>
            <a:off x="5348706" y="609600"/>
            <a:ext cx="3795294" cy="2590800"/>
          </a:xfrm>
          <a:prstGeom prst="rect">
            <a:avLst/>
          </a:prstGeom>
          <a:noFill/>
          <a:ln w="9525">
            <a:noFill/>
            <a:miter lim="800000"/>
            <a:headEnd/>
            <a:tailEnd/>
          </a:ln>
          <a:effectLst/>
        </p:spPr>
      </p:pic>
      <p:pic>
        <p:nvPicPr>
          <p:cNvPr id="19458" name="Picture 2"/>
          <p:cNvPicPr>
            <a:picLocks noChangeAspect="1" noChangeArrowheads="1"/>
          </p:cNvPicPr>
          <p:nvPr/>
        </p:nvPicPr>
        <p:blipFill>
          <a:blip r:embed="rId3"/>
          <a:srcRect/>
          <a:stretch>
            <a:fillRect/>
          </a:stretch>
        </p:blipFill>
        <p:spPr bwMode="auto">
          <a:xfrm>
            <a:off x="0" y="533400"/>
            <a:ext cx="5181600" cy="2644456"/>
          </a:xfrm>
          <a:prstGeom prst="rect">
            <a:avLst/>
          </a:prstGeom>
          <a:noFill/>
          <a:ln w="9525">
            <a:noFill/>
            <a:miter lim="800000"/>
            <a:headEnd/>
            <a:tailEnd/>
          </a:ln>
          <a:effectLst/>
        </p:spPr>
      </p:pic>
      <p:pic>
        <p:nvPicPr>
          <p:cNvPr id="19460" name="Picture 4"/>
          <p:cNvPicPr>
            <a:picLocks noChangeAspect="1" noChangeArrowheads="1"/>
          </p:cNvPicPr>
          <p:nvPr/>
        </p:nvPicPr>
        <p:blipFill>
          <a:blip r:embed="rId4"/>
          <a:srcRect/>
          <a:stretch>
            <a:fillRect/>
          </a:stretch>
        </p:blipFill>
        <p:spPr bwMode="auto">
          <a:xfrm>
            <a:off x="5067300" y="3752850"/>
            <a:ext cx="4076700" cy="2495550"/>
          </a:xfrm>
          <a:prstGeom prst="rect">
            <a:avLst/>
          </a:prstGeom>
          <a:noFill/>
          <a:ln w="9525">
            <a:noFill/>
            <a:miter lim="800000"/>
            <a:headEnd/>
            <a:tailEnd/>
          </a:ln>
          <a:effectLst/>
        </p:spPr>
      </p:pic>
      <p:sp>
        <p:nvSpPr>
          <p:cNvPr id="8" name="Rectangle 7"/>
          <p:cNvSpPr/>
          <p:nvPr/>
        </p:nvSpPr>
        <p:spPr>
          <a:xfrm>
            <a:off x="0" y="3200400"/>
            <a:ext cx="5029200" cy="646331"/>
          </a:xfrm>
          <a:prstGeom prst="rect">
            <a:avLst/>
          </a:prstGeom>
        </p:spPr>
        <p:txBody>
          <a:bodyPr wrap="square">
            <a:spAutoFit/>
          </a:bodyPr>
          <a:lstStyle/>
          <a:p>
            <a:r>
              <a:rPr lang="en-US" dirty="0" smtClean="0"/>
              <a:t>Stakeholder Meeting with Chittagong Development Authority</a:t>
            </a:r>
            <a:endParaRPr lang="en-US" dirty="0"/>
          </a:p>
        </p:txBody>
      </p:sp>
      <p:sp>
        <p:nvSpPr>
          <p:cNvPr id="9" name="Rectangle 8"/>
          <p:cNvSpPr/>
          <p:nvPr/>
        </p:nvSpPr>
        <p:spPr>
          <a:xfrm>
            <a:off x="5029200" y="6211669"/>
            <a:ext cx="4114800" cy="646331"/>
          </a:xfrm>
          <a:prstGeom prst="rect">
            <a:avLst/>
          </a:prstGeom>
        </p:spPr>
        <p:txBody>
          <a:bodyPr wrap="square">
            <a:spAutoFit/>
          </a:bodyPr>
          <a:lstStyle/>
          <a:p>
            <a:r>
              <a:rPr lang="en-US" dirty="0" smtClean="0"/>
              <a:t>Door to Door Awareness Building Program  in Vulnerable Community</a:t>
            </a:r>
            <a:endParaRPr lang="en-US" dirty="0"/>
          </a:p>
        </p:txBody>
      </p:sp>
      <p:sp>
        <p:nvSpPr>
          <p:cNvPr id="10" name="Rectangle 9"/>
          <p:cNvSpPr/>
          <p:nvPr/>
        </p:nvSpPr>
        <p:spPr>
          <a:xfrm>
            <a:off x="0" y="6211669"/>
            <a:ext cx="4572000" cy="646331"/>
          </a:xfrm>
          <a:prstGeom prst="rect">
            <a:avLst/>
          </a:prstGeom>
        </p:spPr>
        <p:txBody>
          <a:bodyPr>
            <a:spAutoFit/>
          </a:bodyPr>
          <a:lstStyle/>
          <a:p>
            <a:r>
              <a:rPr lang="en-US" dirty="0" smtClean="0"/>
              <a:t>Expert Knowledge Sharing Meeting at Chittagong </a:t>
            </a:r>
            <a:endParaRPr lang="en-US" dirty="0"/>
          </a:p>
        </p:txBody>
      </p:sp>
      <p:sp>
        <p:nvSpPr>
          <p:cNvPr id="11" name="Rectangle 10"/>
          <p:cNvSpPr/>
          <p:nvPr/>
        </p:nvSpPr>
        <p:spPr>
          <a:xfrm>
            <a:off x="5334000" y="3124200"/>
            <a:ext cx="3810000" cy="646331"/>
          </a:xfrm>
          <a:prstGeom prst="rect">
            <a:avLst/>
          </a:prstGeom>
        </p:spPr>
        <p:txBody>
          <a:bodyPr wrap="square">
            <a:spAutoFit/>
          </a:bodyPr>
          <a:lstStyle/>
          <a:p>
            <a:r>
              <a:rPr lang="en-US" dirty="0" smtClean="0"/>
              <a:t>Community Awareness Building at Ward Councilor office</a:t>
            </a:r>
            <a:endParaRPr lang="en-US" dirty="0"/>
          </a:p>
        </p:txBody>
      </p:sp>
      <p:pic>
        <p:nvPicPr>
          <p:cNvPr id="12" name="Picture 11" descr="G:\knowledge shareing\DCIM - Copy\Knowledge sharing-pictures\DSC01280.JPG"/>
          <p:cNvPicPr/>
          <p:nvPr/>
        </p:nvPicPr>
        <p:blipFill>
          <a:blip r:embed="rId5" cstate="print">
            <a:extLst>
              <a:ext uri="{28A0092B-C50C-407E-A947-70E740481C1C}">
                <a14:useLocalDpi xmlns:a14="http://schemas.microsoft.com/office/drawing/2010/main"/>
              </a:ext>
            </a:extLst>
          </a:blip>
          <a:srcRect/>
          <a:stretch>
            <a:fillRect/>
          </a:stretch>
        </p:blipFill>
        <p:spPr bwMode="auto">
          <a:xfrm>
            <a:off x="76200" y="3818084"/>
            <a:ext cx="4343400" cy="2402089"/>
          </a:xfrm>
          <a:prstGeom prst="rect">
            <a:avLst/>
          </a:prstGeom>
          <a:noFill/>
          <a:ln>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4636" y="2362200"/>
            <a:ext cx="5663505" cy="2369880"/>
          </a:xfrm>
          <a:prstGeom prst="rect">
            <a:avLst/>
          </a:prstGeom>
          <a:noFill/>
        </p:spPr>
        <p:txBody>
          <a:bodyPr wrap="none" rtlCol="0">
            <a:spAutoFit/>
          </a:bodyPr>
          <a:lstStyle/>
          <a:p>
            <a:pPr algn="ctr"/>
            <a:r>
              <a:rPr lang="en-US" sz="4000" b="1" dirty="0" smtClean="0">
                <a:solidFill>
                  <a:srgbClr val="008000"/>
                </a:solidFill>
                <a:latin typeface="Arial"/>
                <a:cs typeface="Arial"/>
              </a:rPr>
              <a:t>THANKS TO ALL</a:t>
            </a:r>
            <a:r>
              <a:rPr lang="en-US" sz="4000" b="1" dirty="0" smtClean="0">
                <a:solidFill>
                  <a:srgbClr val="008000"/>
                </a:solidFill>
                <a:latin typeface="Arial"/>
                <a:cs typeface="Arial"/>
              </a:rPr>
              <a:t>!</a:t>
            </a:r>
          </a:p>
          <a:p>
            <a:endParaRPr lang="en-US" sz="4000" b="1" dirty="0">
              <a:solidFill>
                <a:srgbClr val="000090"/>
              </a:solidFill>
              <a:latin typeface="Arial"/>
              <a:cs typeface="Arial"/>
            </a:endParaRPr>
          </a:p>
          <a:p>
            <a:endParaRPr lang="en-US" sz="4000" b="1" dirty="0" smtClean="0">
              <a:solidFill>
                <a:srgbClr val="000090"/>
              </a:solidFill>
              <a:latin typeface="Arial"/>
              <a:cs typeface="Arial"/>
            </a:endParaRPr>
          </a:p>
          <a:p>
            <a:r>
              <a:rPr lang="en-US" sz="2800" b="1" dirty="0" smtClean="0">
                <a:solidFill>
                  <a:srgbClr val="000090"/>
                </a:solidFill>
                <a:latin typeface="Arial"/>
                <a:cs typeface="Arial"/>
              </a:rPr>
              <a:t>Email: </a:t>
            </a:r>
            <a:r>
              <a:rPr lang="en-US" sz="2800" b="1" dirty="0" smtClean="0">
                <a:solidFill>
                  <a:srgbClr val="000090"/>
                </a:solidFill>
                <a:latin typeface="Arial"/>
                <a:cs typeface="Arial"/>
                <a:hlinkClick r:id="rId2"/>
              </a:rPr>
              <a:t>bayesahmed@gmail.com</a:t>
            </a:r>
            <a:r>
              <a:rPr lang="en-US" sz="2800" b="1" dirty="0" smtClean="0">
                <a:solidFill>
                  <a:srgbClr val="000090"/>
                </a:solidFill>
                <a:latin typeface="Arial"/>
                <a:cs typeface="Arial"/>
              </a:rPr>
              <a:t> </a:t>
            </a:r>
            <a:endParaRPr lang="en-US" sz="2800" b="1" dirty="0">
              <a:solidFill>
                <a:srgbClr val="000090"/>
              </a:solidFill>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58"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59"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0"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60325"/>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Background</a:t>
            </a:r>
          </a:p>
        </p:txBody>
      </p:sp>
      <p:graphicFrame>
        <p:nvGraphicFramePr>
          <p:cNvPr id="19462" name="Object 1"/>
          <p:cNvGraphicFramePr>
            <a:graphicFrameLocks noChangeAspect="1"/>
          </p:cNvGraphicFramePr>
          <p:nvPr>
            <p:extLst>
              <p:ext uri="{D42A27DB-BD31-4B8C-83A1-F6EECF244321}">
                <p14:modId xmlns:p14="http://schemas.microsoft.com/office/powerpoint/2010/main" val="1614970774"/>
              </p:ext>
            </p:extLst>
          </p:nvPr>
        </p:nvGraphicFramePr>
        <p:xfrm>
          <a:off x="152400" y="976312"/>
          <a:ext cx="8839200" cy="5272088"/>
        </p:xfrm>
        <a:graphic>
          <a:graphicData uri="http://schemas.openxmlformats.org/presentationml/2006/ole">
            <mc:AlternateContent xmlns:mc="http://schemas.openxmlformats.org/markup-compatibility/2006">
              <mc:Choice xmlns:v="urn:schemas-microsoft-com:vml" Requires="v">
                <p:oleObj spid="_x0000_s19484" name="Document" r:id="rId5" imgW="5879884" imgH="3263780" progId="Word.Document.12">
                  <p:embed/>
                </p:oleObj>
              </mc:Choice>
              <mc:Fallback>
                <p:oleObj name="Document" r:id="rId5" imgW="5879884" imgH="3263780"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976312"/>
                        <a:ext cx="8839200"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33649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6"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7"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8"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60325"/>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Background</a:t>
            </a:r>
          </a:p>
        </p:txBody>
      </p:sp>
      <p:sp>
        <p:nvSpPr>
          <p:cNvPr id="3" name="Rectangle 2"/>
          <p:cNvSpPr>
            <a:spLocks noChangeArrowheads="1"/>
          </p:cNvSpPr>
          <p:nvPr/>
        </p:nvSpPr>
        <p:spPr bwMode="auto">
          <a:xfrm>
            <a:off x="533400" y="1014413"/>
            <a:ext cx="81534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AU" sz="2400"/>
              <a:t>The major recent landslide events were related to </a:t>
            </a:r>
            <a:r>
              <a:rPr lang="en-AU" sz="2400" b="1">
                <a:solidFill>
                  <a:srgbClr val="000090"/>
                </a:solidFill>
              </a:rPr>
              <a:t>extreme rainfall intensities having short period of time</a:t>
            </a:r>
            <a:r>
              <a:rPr lang="en-AU" sz="2400"/>
              <a:t>. Landslide events occurred at a </a:t>
            </a:r>
            <a:r>
              <a:rPr lang="en-AU" sz="2400" b="1"/>
              <a:t>much higher rainfall amount compared to the monthly average</a:t>
            </a:r>
            <a:r>
              <a:rPr lang="en-AU" sz="2400"/>
              <a:t>.</a:t>
            </a:r>
          </a:p>
          <a:p>
            <a:pPr algn="just"/>
            <a:endParaRPr lang="en-AU" sz="2400"/>
          </a:p>
          <a:p>
            <a:pPr algn="just"/>
            <a:endParaRPr lang="en-AU" sz="2400"/>
          </a:p>
          <a:p>
            <a:pPr algn="just"/>
            <a:endParaRPr lang="en-AU" sz="2400"/>
          </a:p>
          <a:p>
            <a:pPr algn="just"/>
            <a:r>
              <a:rPr lang="en-AU" sz="2400"/>
              <a:t>Against this backdrop, </a:t>
            </a:r>
            <a:r>
              <a:rPr lang="en-GB" sz="2400"/>
              <a:t>it </a:t>
            </a:r>
            <a:r>
              <a:rPr lang="en-AU" sz="2400"/>
              <a:t>is essential </a:t>
            </a:r>
            <a:r>
              <a:rPr lang="en-AU" sz="2400" b="1">
                <a:solidFill>
                  <a:srgbClr val="000090"/>
                </a:solidFill>
              </a:rPr>
              <a:t>to develop an early-warning system for the hilly communities of CMA </a:t>
            </a:r>
            <a:r>
              <a:rPr lang="en-AU" sz="2400"/>
              <a:t>incorporating local knowledge. </a:t>
            </a:r>
          </a:p>
        </p:txBody>
      </p:sp>
    </p:spTree>
    <p:extLst>
      <p:ext uri="{BB962C8B-B14F-4D97-AF65-F5344CB8AC3E}">
        <p14:creationId xmlns:p14="http://schemas.microsoft.com/office/powerpoint/2010/main" val="1295809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4"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5"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6"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Study Area</a:t>
            </a:r>
          </a:p>
        </p:txBody>
      </p:sp>
      <p:pic>
        <p:nvPicPr>
          <p:cNvPr id="25606" name="Picture 16" descr="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685800"/>
            <a:ext cx="8077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 descr="3.jp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04800" y="661988"/>
            <a:ext cx="8629650"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615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animEffect transition="in" filter="fade">
                                      <p:cBhvr>
                                        <p:cTn id="7" dur="500"/>
                                        <p:tgtEl>
                                          <p:spTgt spid="256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607"/>
                                        </p:tgtEl>
                                        <p:attrNameLst>
                                          <p:attrName>style.visibility</p:attrName>
                                        </p:attrNameLst>
                                      </p:cBhvr>
                                      <p:to>
                                        <p:strVal val="visible"/>
                                      </p:to>
                                    </p:set>
                                    <p:animEffect transition="in" filter="fade">
                                      <p:cBhvr>
                                        <p:cTn id="12"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6" descr="5"/>
          <p:cNvPicPr>
            <a:picLocks noChangeAspect="1" noChangeArrowheads="1"/>
          </p:cNvPicPr>
          <p:nvPr/>
        </p:nvPicPr>
        <p:blipFill>
          <a:blip r:embed="rId2" cstate="print"/>
          <a:srcRect/>
          <a:stretch>
            <a:fillRect/>
          </a:stretch>
        </p:blipFill>
        <p:spPr bwMode="auto">
          <a:xfrm>
            <a:off x="6934200" y="1409700"/>
            <a:ext cx="2152042" cy="1562100"/>
          </a:xfrm>
          <a:prstGeom prst="rect">
            <a:avLst/>
          </a:prstGeom>
          <a:noFill/>
        </p:spPr>
      </p:pic>
      <p:pic>
        <p:nvPicPr>
          <p:cNvPr id="17414" name="Picture 7" descr="5(1)"/>
          <p:cNvPicPr>
            <a:picLocks noChangeAspect="1" noChangeArrowheads="1"/>
          </p:cNvPicPr>
          <p:nvPr/>
        </p:nvPicPr>
        <p:blipFill>
          <a:blip r:embed="rId3"/>
          <a:srcRect/>
          <a:stretch>
            <a:fillRect/>
          </a:stretch>
        </p:blipFill>
        <p:spPr bwMode="auto">
          <a:xfrm>
            <a:off x="4343400" y="1371601"/>
            <a:ext cx="2488845" cy="1676400"/>
          </a:xfrm>
          <a:prstGeom prst="rect">
            <a:avLst/>
          </a:prstGeom>
          <a:noFill/>
        </p:spPr>
      </p:pic>
      <p:sp>
        <p:nvSpPr>
          <p:cNvPr id="5" name="TextBox 4"/>
          <p:cNvSpPr txBox="1"/>
          <p:nvPr/>
        </p:nvSpPr>
        <p:spPr>
          <a:xfrm>
            <a:off x="0" y="0"/>
            <a:ext cx="9144000" cy="523220"/>
          </a:xfrm>
          <a:prstGeom prst="rect">
            <a:avLst/>
          </a:prstGeom>
          <a:solidFill>
            <a:schemeClr val="accent2">
              <a:lumMod val="75000"/>
            </a:schemeClr>
          </a:solidFill>
        </p:spPr>
        <p:txBody>
          <a:bodyPr wrap="square" rtlCol="0">
            <a:spAutoFit/>
          </a:bodyPr>
          <a:lstStyle/>
          <a:p>
            <a:pPr algn="ctr"/>
            <a:r>
              <a:rPr lang="en-US" sz="2800" dirty="0" smtClean="0">
                <a:solidFill>
                  <a:schemeClr val="bg1"/>
                </a:solidFill>
              </a:rPr>
              <a:t>Activities and Result</a:t>
            </a:r>
            <a:endParaRPr lang="en-US" sz="2000" b="1" dirty="0">
              <a:solidFill>
                <a:schemeClr val="bg1"/>
              </a:solidFill>
            </a:endParaRPr>
          </a:p>
        </p:txBody>
      </p:sp>
      <p:sp>
        <p:nvSpPr>
          <p:cNvPr id="6" name="TextBox 5"/>
          <p:cNvSpPr txBox="1"/>
          <p:nvPr/>
        </p:nvSpPr>
        <p:spPr>
          <a:xfrm>
            <a:off x="-76200" y="464403"/>
            <a:ext cx="5105400" cy="430887"/>
          </a:xfrm>
          <a:prstGeom prst="rect">
            <a:avLst/>
          </a:prstGeom>
          <a:noFill/>
        </p:spPr>
        <p:txBody>
          <a:bodyPr wrap="square" rtlCol="0">
            <a:spAutoFit/>
          </a:bodyPr>
          <a:lstStyle/>
          <a:p>
            <a:r>
              <a:rPr lang="en-US" sz="2100" b="1" dirty="0" smtClean="0">
                <a:solidFill>
                  <a:srgbClr val="C00000"/>
                </a:solidFill>
              </a:rPr>
              <a:t>Detail Inventory for 57 Past Landslides</a:t>
            </a:r>
            <a:endParaRPr lang="en-US" sz="2100" b="1" dirty="0">
              <a:solidFill>
                <a:srgbClr val="C00000"/>
              </a:solidFill>
            </a:endParaRPr>
          </a:p>
        </p:txBody>
      </p:sp>
      <p:graphicFrame>
        <p:nvGraphicFramePr>
          <p:cNvPr id="7" name="Table 6"/>
          <p:cNvGraphicFramePr>
            <a:graphicFrameLocks noGrp="1"/>
          </p:cNvGraphicFramePr>
          <p:nvPr/>
        </p:nvGraphicFramePr>
        <p:xfrm>
          <a:off x="4357782" y="533400"/>
          <a:ext cx="4786218" cy="6324599"/>
        </p:xfrm>
        <a:graphic>
          <a:graphicData uri="http://schemas.openxmlformats.org/drawingml/2006/table">
            <a:tbl>
              <a:tblPr/>
              <a:tblGrid>
                <a:gridCol w="2511400"/>
                <a:gridCol w="2274818"/>
              </a:tblGrid>
              <a:tr h="167426">
                <a:tc gridSpan="2">
                  <a:txBody>
                    <a:bodyPr/>
                    <a:lstStyle/>
                    <a:p>
                      <a:pPr marL="0" marR="0">
                        <a:lnSpc>
                          <a:spcPct val="115000"/>
                        </a:lnSpc>
                        <a:spcBef>
                          <a:spcPts val="0"/>
                        </a:spcBef>
                        <a:spcAft>
                          <a:spcPts val="0"/>
                        </a:spcAft>
                      </a:pPr>
                      <a:r>
                        <a:rPr lang="en-US" sz="900" b="1" dirty="0">
                          <a:latin typeface="Times New Roman"/>
                          <a:ea typeface="Times New Roman"/>
                          <a:cs typeface="Vrinda"/>
                        </a:rPr>
                        <a:t>Basic Information</a:t>
                      </a:r>
                      <a:endParaRPr lang="en-US" sz="900" dirty="0">
                        <a:latin typeface="Calibri"/>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669706">
                <a:tc>
                  <a:txBody>
                    <a:bodyPr/>
                    <a:lstStyle/>
                    <a:p>
                      <a:pPr marL="0" marR="0" algn="just">
                        <a:lnSpc>
                          <a:spcPct val="115000"/>
                        </a:lnSpc>
                        <a:spcBef>
                          <a:spcPts val="0"/>
                        </a:spcBef>
                        <a:spcAft>
                          <a:spcPts val="0"/>
                        </a:spcAft>
                      </a:pPr>
                      <a:r>
                        <a:rPr lang="en-US" sz="900" b="1">
                          <a:latin typeface="Times New Roman"/>
                          <a:ea typeface="Times New Roman"/>
                          <a:cs typeface="Vrinda"/>
                        </a:rPr>
                        <a:t>Landslide ID :</a:t>
                      </a:r>
                      <a:r>
                        <a:rPr lang="en-US" sz="900">
                          <a:latin typeface="Times New Roman"/>
                          <a:ea typeface="Times New Roman"/>
                          <a:cs typeface="Vrinda"/>
                        </a:rPr>
                        <a:t>05</a:t>
                      </a:r>
                      <a:endParaRPr lang="en-US" sz="900">
                        <a:latin typeface="Calibri"/>
                        <a:ea typeface="Times New Roman"/>
                        <a:cs typeface="Vrinda"/>
                      </a:endParaRPr>
                    </a:p>
                    <a:p>
                      <a:pPr marL="0" marR="0" algn="just">
                        <a:lnSpc>
                          <a:spcPct val="115000"/>
                        </a:lnSpc>
                        <a:spcBef>
                          <a:spcPts val="0"/>
                        </a:spcBef>
                        <a:spcAft>
                          <a:spcPts val="0"/>
                        </a:spcAft>
                      </a:pPr>
                      <a:r>
                        <a:rPr lang="en-US" sz="900" b="1">
                          <a:latin typeface="Times New Roman"/>
                          <a:ea typeface="Times New Roman"/>
                          <a:cs typeface="Vrinda"/>
                        </a:rPr>
                        <a:t>Landslide Location: </a:t>
                      </a:r>
                      <a:r>
                        <a:rPr lang="en-US" sz="900">
                          <a:latin typeface="Times New Roman"/>
                          <a:ea typeface="Times New Roman"/>
                          <a:cs typeface="Vrinda"/>
                        </a:rPr>
                        <a:t>Tanker Pahar, Moti Jharna</a:t>
                      </a:r>
                      <a:endParaRPr lang="en-US" sz="900">
                        <a:latin typeface="Calibri"/>
                        <a:ea typeface="Times New Roman"/>
                        <a:cs typeface="Vrinda"/>
                      </a:endParaRPr>
                    </a:p>
                    <a:p>
                      <a:pPr marL="0" marR="0">
                        <a:lnSpc>
                          <a:spcPct val="115000"/>
                        </a:lnSpc>
                        <a:spcBef>
                          <a:spcPts val="0"/>
                        </a:spcBef>
                        <a:spcAft>
                          <a:spcPts val="0"/>
                        </a:spcAft>
                      </a:pPr>
                      <a:r>
                        <a:rPr lang="en-US" sz="900" b="1">
                          <a:latin typeface="Times New Roman"/>
                          <a:ea typeface="Times New Roman"/>
                          <a:cs typeface="Vrinda"/>
                        </a:rPr>
                        <a:t>Coordinates: </a:t>
                      </a:r>
                      <a:r>
                        <a:rPr lang="en-US" sz="900">
                          <a:latin typeface="Times New Roman"/>
                          <a:ea typeface="Times New Roman"/>
                          <a:cs typeface="Vrinda"/>
                        </a:rPr>
                        <a:t>22̊ 20’54.27’’N, 91̊ 48’51.60’’E</a:t>
                      </a:r>
                      <a:endParaRPr lang="en-US" sz="900">
                        <a:latin typeface="Calibri"/>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b="1">
                          <a:latin typeface="Times New Roman"/>
                          <a:ea typeface="Times New Roman"/>
                          <a:cs typeface="Vrinda"/>
                        </a:rPr>
                        <a:t>Datum: </a:t>
                      </a:r>
                      <a:r>
                        <a:rPr lang="en-US" sz="900">
                          <a:latin typeface="Times New Roman"/>
                          <a:ea typeface="Times New Roman"/>
                          <a:cs typeface="Vrinda"/>
                        </a:rPr>
                        <a:t> WGS 1984</a:t>
                      </a:r>
                      <a:endParaRPr lang="en-US" sz="900">
                        <a:latin typeface="Calibri"/>
                        <a:ea typeface="Times New Roman"/>
                        <a:cs typeface="Vrinda"/>
                      </a:endParaRPr>
                    </a:p>
                    <a:p>
                      <a:pPr marL="0" marR="0" algn="just">
                        <a:lnSpc>
                          <a:spcPct val="115000"/>
                        </a:lnSpc>
                        <a:spcBef>
                          <a:spcPts val="0"/>
                        </a:spcBef>
                        <a:spcAft>
                          <a:spcPts val="0"/>
                        </a:spcAft>
                      </a:pPr>
                      <a:r>
                        <a:rPr lang="en-US" sz="900" b="1">
                          <a:latin typeface="Times New Roman"/>
                          <a:ea typeface="Times New Roman"/>
                          <a:cs typeface="Vrinda"/>
                        </a:rPr>
                        <a:t>Elevation (m):  </a:t>
                      </a:r>
                      <a:r>
                        <a:rPr lang="en-US" sz="900">
                          <a:latin typeface="Times New Roman"/>
                          <a:ea typeface="Times New Roman"/>
                          <a:cs typeface="Vrinda"/>
                        </a:rPr>
                        <a:t>41.18</a:t>
                      </a:r>
                      <a:endParaRPr lang="en-US" sz="900">
                        <a:latin typeface="Calibri"/>
                        <a:ea typeface="Times New Roman"/>
                        <a:cs typeface="Vrinda"/>
                      </a:endParaRPr>
                    </a:p>
                    <a:p>
                      <a:pPr marL="0" marR="0" algn="just">
                        <a:lnSpc>
                          <a:spcPct val="115000"/>
                        </a:lnSpc>
                        <a:spcBef>
                          <a:spcPts val="0"/>
                        </a:spcBef>
                        <a:spcAft>
                          <a:spcPts val="0"/>
                        </a:spcAft>
                      </a:pPr>
                      <a:r>
                        <a:rPr lang="en-US" sz="900" b="1">
                          <a:latin typeface="Times New Roman"/>
                          <a:ea typeface="Times New Roman"/>
                          <a:cs typeface="Vrinda"/>
                        </a:rPr>
                        <a:t>Area of Displaced Mass (sqm): </a:t>
                      </a:r>
                      <a:r>
                        <a:rPr lang="en-US" sz="900">
                          <a:latin typeface="Times New Roman"/>
                          <a:ea typeface="Times New Roman"/>
                          <a:cs typeface="Vrinda"/>
                        </a:rPr>
                        <a:t>331.84</a:t>
                      </a:r>
                      <a:endParaRPr lang="en-US" sz="900">
                        <a:latin typeface="Calibri"/>
                        <a:ea typeface="Times New Roman"/>
                        <a:cs typeface="Vrinda"/>
                      </a:endParaRPr>
                    </a:p>
                    <a:p>
                      <a:pPr marL="0" marR="0" algn="just">
                        <a:lnSpc>
                          <a:spcPct val="115000"/>
                        </a:lnSpc>
                        <a:spcBef>
                          <a:spcPts val="0"/>
                        </a:spcBef>
                        <a:spcAft>
                          <a:spcPts val="0"/>
                        </a:spcAft>
                      </a:pPr>
                      <a:r>
                        <a:rPr lang="en-US" sz="900" b="1">
                          <a:latin typeface="Times New Roman"/>
                          <a:ea typeface="Times New Roman"/>
                          <a:cs typeface="Vrinda"/>
                        </a:rPr>
                        <a:t>Rainfall: </a:t>
                      </a:r>
                      <a:r>
                        <a:rPr lang="en-US" sz="900">
                          <a:latin typeface="Times New Roman"/>
                          <a:ea typeface="Times New Roman"/>
                          <a:cs typeface="Vrinda"/>
                        </a:rPr>
                        <a:t>Unknown</a:t>
                      </a:r>
                      <a:endParaRPr lang="en-US" sz="900">
                        <a:latin typeface="Calibri"/>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9211">
                <a:tc>
                  <a:txBody>
                    <a:bodyPr/>
                    <a:lstStyle/>
                    <a:p>
                      <a:pPr marL="0" marR="0" algn="ctr">
                        <a:lnSpc>
                          <a:spcPct val="115000"/>
                        </a:lnSpc>
                        <a:spcBef>
                          <a:spcPts val="0"/>
                        </a:spcBef>
                        <a:spcAft>
                          <a:spcPts val="0"/>
                        </a:spcAft>
                      </a:pPr>
                      <a:endParaRPr lang="en-US" sz="900" dirty="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r>
                        <a:rPr lang="en-US" sz="900" dirty="0" smtClean="0">
                          <a:solidFill>
                            <a:schemeClr val="bg1"/>
                          </a:solidFill>
                          <a:latin typeface="Times New Roman"/>
                          <a:ea typeface="Times New Roman"/>
                          <a:cs typeface="Vrinda"/>
                        </a:rPr>
                        <a:t>Source</a:t>
                      </a:r>
                      <a:r>
                        <a:rPr lang="en-US" sz="900" dirty="0">
                          <a:solidFill>
                            <a:schemeClr val="bg1"/>
                          </a:solidFill>
                          <a:latin typeface="Times New Roman"/>
                          <a:ea typeface="Times New Roman"/>
                          <a:cs typeface="Vrinda"/>
                        </a:rPr>
                        <a:t>: </a:t>
                      </a:r>
                      <a:r>
                        <a:rPr lang="en-US" sz="900" i="1" dirty="0">
                          <a:solidFill>
                            <a:schemeClr val="bg1"/>
                          </a:solidFill>
                          <a:latin typeface="Times New Roman"/>
                          <a:ea typeface="Times New Roman"/>
                          <a:cs typeface="Vrinda"/>
                        </a:rPr>
                        <a:t>Field Survey, August 2014</a:t>
                      </a:r>
                      <a:endParaRPr lang="en-US" sz="900" dirty="0">
                        <a:solidFill>
                          <a:schemeClr val="bg1"/>
                        </a:solidFill>
                        <a:latin typeface="Calibri"/>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endParaRPr lang="en-US" sz="900" dirty="0" smtClean="0">
                        <a:latin typeface="Times New Roman"/>
                        <a:ea typeface="Times New Roman"/>
                        <a:cs typeface="Vrinda"/>
                      </a:endParaRPr>
                    </a:p>
                    <a:p>
                      <a:pPr marL="0" marR="0" algn="ctr">
                        <a:lnSpc>
                          <a:spcPct val="115000"/>
                        </a:lnSpc>
                        <a:spcBef>
                          <a:spcPts val="0"/>
                        </a:spcBef>
                        <a:spcAft>
                          <a:spcPts val="0"/>
                        </a:spcAft>
                      </a:pPr>
                      <a:r>
                        <a:rPr lang="en-US" sz="900" dirty="0" smtClean="0">
                          <a:solidFill>
                            <a:schemeClr val="bg1"/>
                          </a:solidFill>
                          <a:latin typeface="Times New Roman"/>
                          <a:ea typeface="Times New Roman"/>
                          <a:cs typeface="Vrinda"/>
                        </a:rPr>
                        <a:t>Source</a:t>
                      </a:r>
                      <a:r>
                        <a:rPr lang="en-US" sz="900" dirty="0">
                          <a:solidFill>
                            <a:schemeClr val="bg1"/>
                          </a:solidFill>
                          <a:latin typeface="Times New Roman"/>
                          <a:ea typeface="Times New Roman"/>
                          <a:cs typeface="Vrinda"/>
                        </a:rPr>
                        <a:t>: </a:t>
                      </a:r>
                      <a:r>
                        <a:rPr lang="en-US" sz="900" i="1" dirty="0">
                          <a:solidFill>
                            <a:schemeClr val="bg1"/>
                          </a:solidFill>
                          <a:latin typeface="Times New Roman"/>
                          <a:ea typeface="Times New Roman"/>
                          <a:cs typeface="Vrinda"/>
                        </a:rPr>
                        <a:t>Field Survey, August 2014</a:t>
                      </a:r>
                      <a:endParaRPr lang="en-US" sz="900" dirty="0">
                        <a:solidFill>
                          <a:schemeClr val="bg1"/>
                        </a:solidFill>
                        <a:latin typeface="Times New Roman"/>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426">
                <a:tc gridSpan="2">
                  <a:txBody>
                    <a:bodyPr/>
                    <a:lstStyle/>
                    <a:p>
                      <a:pPr marL="0" marR="0" algn="just">
                        <a:lnSpc>
                          <a:spcPct val="115000"/>
                        </a:lnSpc>
                        <a:spcBef>
                          <a:spcPts val="0"/>
                        </a:spcBef>
                        <a:spcAft>
                          <a:spcPts val="0"/>
                        </a:spcAft>
                      </a:pPr>
                      <a:r>
                        <a:rPr lang="en-US" sz="900" b="1">
                          <a:latin typeface="Times New Roman"/>
                          <a:ea typeface="Times New Roman"/>
                          <a:cs typeface="Vrinda"/>
                        </a:rPr>
                        <a:t>Landslide Mechanism</a:t>
                      </a:r>
                      <a:endParaRPr lang="en-US" sz="900">
                        <a:latin typeface="Calibri"/>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531802">
                <a:tc>
                  <a:txBody>
                    <a:bodyPr/>
                    <a:lstStyle/>
                    <a:p>
                      <a:pPr marL="0" marR="0" algn="just">
                        <a:lnSpc>
                          <a:spcPct val="115000"/>
                        </a:lnSpc>
                        <a:spcBef>
                          <a:spcPts val="0"/>
                        </a:spcBef>
                        <a:spcAft>
                          <a:spcPts val="0"/>
                        </a:spcAft>
                      </a:pPr>
                      <a:r>
                        <a:rPr lang="en-US" sz="900" b="1">
                          <a:latin typeface="Times New Roman"/>
                          <a:ea typeface="Times New Roman"/>
                          <a:cs typeface="Vrinda"/>
                        </a:rPr>
                        <a:t>Type of Movement:</a:t>
                      </a:r>
                      <a:r>
                        <a:rPr lang="en-US" sz="900">
                          <a:latin typeface="Times New Roman"/>
                          <a:ea typeface="Times New Roman"/>
                          <a:cs typeface="Vrinda"/>
                        </a:rPr>
                        <a:t> Slide</a:t>
                      </a:r>
                      <a:endParaRPr lang="en-US" sz="900">
                        <a:latin typeface="Calibri"/>
                        <a:ea typeface="Times New Roman"/>
                        <a:cs typeface="Vrinda"/>
                      </a:endParaRPr>
                    </a:p>
                    <a:p>
                      <a:pPr marL="0" marR="0" algn="just">
                        <a:lnSpc>
                          <a:spcPct val="115000"/>
                        </a:lnSpc>
                        <a:spcBef>
                          <a:spcPts val="0"/>
                        </a:spcBef>
                        <a:spcAft>
                          <a:spcPts val="0"/>
                        </a:spcAft>
                      </a:pPr>
                      <a:r>
                        <a:rPr lang="en-US" sz="900" b="1">
                          <a:latin typeface="Times New Roman"/>
                          <a:ea typeface="Times New Roman"/>
                          <a:cs typeface="Vrinda"/>
                        </a:rPr>
                        <a:t>State:</a:t>
                      </a:r>
                      <a:r>
                        <a:rPr lang="en-US" sz="900">
                          <a:latin typeface="Times New Roman"/>
                          <a:ea typeface="Times New Roman"/>
                          <a:cs typeface="Vrinda"/>
                        </a:rPr>
                        <a:t> Active, Reactivated, Suspended</a:t>
                      </a:r>
                      <a:endParaRPr lang="en-US" sz="900">
                        <a:latin typeface="Calibri"/>
                        <a:ea typeface="Times New Roman"/>
                        <a:cs typeface="Vrinda"/>
                      </a:endParaRPr>
                    </a:p>
                    <a:p>
                      <a:pPr marL="0" marR="0" algn="just">
                        <a:lnSpc>
                          <a:spcPct val="115000"/>
                        </a:lnSpc>
                        <a:spcBef>
                          <a:spcPts val="0"/>
                        </a:spcBef>
                        <a:spcAft>
                          <a:spcPts val="0"/>
                        </a:spcAft>
                      </a:pPr>
                      <a:r>
                        <a:rPr lang="en-US" sz="900" b="1">
                          <a:latin typeface="Times New Roman"/>
                          <a:ea typeface="Times New Roman"/>
                          <a:cs typeface="Vrinda"/>
                        </a:rPr>
                        <a:t>Distribution:</a:t>
                      </a:r>
                      <a:r>
                        <a:rPr lang="en-US" sz="900">
                          <a:latin typeface="Times New Roman"/>
                          <a:ea typeface="Times New Roman"/>
                          <a:cs typeface="Vrinda"/>
                        </a:rPr>
                        <a:t> Advancing</a:t>
                      </a:r>
                      <a:endParaRPr lang="en-US" sz="900">
                        <a:latin typeface="Calibri"/>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900" b="1">
                          <a:latin typeface="Times New Roman"/>
                          <a:ea typeface="Times New Roman"/>
                          <a:cs typeface="Vrinda"/>
                        </a:rPr>
                        <a:t>Style: </a:t>
                      </a:r>
                      <a:r>
                        <a:rPr lang="en-US" sz="900">
                          <a:latin typeface="Times New Roman"/>
                          <a:ea typeface="Times New Roman"/>
                          <a:cs typeface="Vrinda"/>
                        </a:rPr>
                        <a:t> Single</a:t>
                      </a:r>
                      <a:endParaRPr lang="en-US" sz="900">
                        <a:latin typeface="Calibri"/>
                        <a:ea typeface="Times New Roman"/>
                        <a:cs typeface="Vrinda"/>
                      </a:endParaRPr>
                    </a:p>
                    <a:p>
                      <a:pPr marL="0" marR="0" algn="just">
                        <a:lnSpc>
                          <a:spcPct val="115000"/>
                        </a:lnSpc>
                        <a:spcBef>
                          <a:spcPts val="0"/>
                        </a:spcBef>
                        <a:spcAft>
                          <a:spcPts val="0"/>
                        </a:spcAft>
                      </a:pPr>
                      <a:r>
                        <a:rPr lang="en-US" sz="900" b="1">
                          <a:latin typeface="Times New Roman"/>
                          <a:ea typeface="Times New Roman"/>
                          <a:cs typeface="Vrinda"/>
                        </a:rPr>
                        <a:t>Water Content:</a:t>
                      </a:r>
                      <a:r>
                        <a:rPr lang="en-US" sz="900">
                          <a:latin typeface="Times New Roman"/>
                          <a:ea typeface="Times New Roman"/>
                          <a:cs typeface="Vrinda"/>
                        </a:rPr>
                        <a:t> Moist</a:t>
                      </a:r>
                      <a:endParaRPr lang="en-US" sz="900">
                        <a:latin typeface="Calibri"/>
                        <a:ea typeface="Times New Roman"/>
                        <a:cs typeface="Vrinda"/>
                      </a:endParaRPr>
                    </a:p>
                    <a:p>
                      <a:pPr marL="0" marR="0" algn="just">
                        <a:lnSpc>
                          <a:spcPct val="115000"/>
                        </a:lnSpc>
                        <a:spcBef>
                          <a:spcPts val="0"/>
                        </a:spcBef>
                        <a:spcAft>
                          <a:spcPts val="0"/>
                        </a:spcAft>
                      </a:pPr>
                      <a:r>
                        <a:rPr lang="en-US" sz="900" b="1">
                          <a:latin typeface="Times New Roman"/>
                          <a:ea typeface="Times New Roman"/>
                          <a:cs typeface="Vrinda"/>
                        </a:rPr>
                        <a:t>Material:</a:t>
                      </a:r>
                      <a:r>
                        <a:rPr lang="en-US" sz="900">
                          <a:latin typeface="Times New Roman"/>
                          <a:ea typeface="Times New Roman"/>
                          <a:cs typeface="Vrinda"/>
                        </a:rPr>
                        <a:t> Soil/Earth</a:t>
                      </a:r>
                      <a:endParaRPr lang="en-US" sz="900">
                        <a:latin typeface="Calibri"/>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0993">
                <a:tc gridSpan="2">
                  <a:txBody>
                    <a:bodyPr/>
                    <a:lstStyle/>
                    <a:p>
                      <a:pPr marL="0" marR="0" algn="just">
                        <a:lnSpc>
                          <a:spcPct val="115000"/>
                        </a:lnSpc>
                        <a:spcBef>
                          <a:spcPts val="0"/>
                        </a:spcBef>
                        <a:spcAft>
                          <a:spcPts val="0"/>
                        </a:spcAft>
                      </a:pPr>
                      <a:r>
                        <a:rPr lang="en-US" sz="900" b="1">
                          <a:latin typeface="Times New Roman"/>
                          <a:ea typeface="Times New Roman"/>
                          <a:cs typeface="Vrinda"/>
                        </a:rPr>
                        <a:t>Land Cover/Use Type (%):</a:t>
                      </a:r>
                      <a:endParaRPr lang="en-US" sz="900">
                        <a:latin typeface="Calibri"/>
                        <a:ea typeface="Times New Roman"/>
                        <a:cs typeface="Vrinda"/>
                      </a:endParaRPr>
                    </a:p>
                    <a:p>
                      <a:pPr marL="0" marR="0" algn="just">
                        <a:lnSpc>
                          <a:spcPct val="115000"/>
                        </a:lnSpc>
                        <a:spcBef>
                          <a:spcPts val="0"/>
                        </a:spcBef>
                        <a:spcAft>
                          <a:spcPts val="0"/>
                        </a:spcAft>
                      </a:pPr>
                      <a:r>
                        <a:rPr lang="en-US" sz="900">
                          <a:latin typeface="Times New Roman"/>
                          <a:ea typeface="Times New Roman"/>
                          <a:cs typeface="Vrinda"/>
                        </a:rPr>
                        <a:t>Herbaceous vegetation is the Primary land cover of Tanker Pahar. Forest/ woodland type is also visible in this hill.</a:t>
                      </a:r>
                      <a:endParaRPr lang="en-US" sz="900">
                        <a:latin typeface="Calibri"/>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622794">
                <a:tc gridSpan="2">
                  <a:txBody>
                    <a:bodyPr/>
                    <a:lstStyle/>
                    <a:p>
                      <a:pPr marL="0" marR="0" algn="just">
                        <a:lnSpc>
                          <a:spcPct val="115000"/>
                        </a:lnSpc>
                        <a:spcBef>
                          <a:spcPts val="0"/>
                        </a:spcBef>
                        <a:spcAft>
                          <a:spcPts val="0"/>
                        </a:spcAft>
                      </a:pPr>
                      <a:r>
                        <a:rPr lang="en-US" sz="900" b="1">
                          <a:latin typeface="Times New Roman"/>
                          <a:ea typeface="Times New Roman"/>
                          <a:cs typeface="Vrinda"/>
                        </a:rPr>
                        <a:t>Causes of Movement: </a:t>
                      </a:r>
                      <a:endParaRPr lang="en-US" sz="900">
                        <a:latin typeface="Calibri"/>
                        <a:ea typeface="Times New Roman"/>
                        <a:cs typeface="Vrinda"/>
                      </a:endParaRPr>
                    </a:p>
                    <a:p>
                      <a:pPr marL="0" marR="0" algn="just">
                        <a:lnSpc>
                          <a:spcPct val="115000"/>
                        </a:lnSpc>
                        <a:spcBef>
                          <a:spcPts val="0"/>
                        </a:spcBef>
                        <a:spcAft>
                          <a:spcPts val="0"/>
                        </a:spcAft>
                      </a:pPr>
                      <a:r>
                        <a:rPr lang="en-US" sz="900">
                          <a:latin typeface="Times New Roman"/>
                          <a:ea typeface="Times New Roman"/>
                          <a:cs typeface="Vrinda"/>
                        </a:rPr>
                        <a:t>Hill cutting is the major issue that caused landslide in this area and intense rainfall acted as a triggering factor for landslide.</a:t>
                      </a:r>
                      <a:endParaRPr lang="en-US" sz="900">
                        <a:latin typeface="Calibri"/>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186030">
                <a:tc gridSpan="2">
                  <a:txBody>
                    <a:bodyPr/>
                    <a:lstStyle/>
                    <a:p>
                      <a:pPr marL="0" marR="0" algn="just">
                        <a:lnSpc>
                          <a:spcPct val="115000"/>
                        </a:lnSpc>
                        <a:spcBef>
                          <a:spcPts val="0"/>
                        </a:spcBef>
                        <a:spcAft>
                          <a:spcPts val="0"/>
                        </a:spcAft>
                      </a:pPr>
                      <a:r>
                        <a:rPr lang="en-US" sz="900" b="1">
                          <a:latin typeface="Times New Roman"/>
                          <a:ea typeface="Times New Roman"/>
                          <a:cs typeface="Vrinda"/>
                        </a:rPr>
                        <a:t>Land Slide History and Future Risk of Landslide</a:t>
                      </a:r>
                      <a:endParaRPr lang="en-US" sz="900">
                        <a:latin typeface="Calibri"/>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1669211">
                <a:tc gridSpan="2">
                  <a:txBody>
                    <a:bodyPr/>
                    <a:lstStyle/>
                    <a:p>
                      <a:pPr marL="0" marR="0" algn="just">
                        <a:lnSpc>
                          <a:spcPct val="115000"/>
                        </a:lnSpc>
                        <a:spcBef>
                          <a:spcPts val="0"/>
                        </a:spcBef>
                        <a:spcAft>
                          <a:spcPts val="0"/>
                        </a:spcAft>
                        <a:tabLst>
                          <a:tab pos="1477010" algn="l"/>
                        </a:tabLst>
                      </a:pPr>
                      <a:r>
                        <a:rPr lang="en-US" sz="900" dirty="0">
                          <a:latin typeface="Times New Roman"/>
                          <a:ea typeface="Times New Roman"/>
                          <a:cs typeface="Vrinda"/>
                        </a:rPr>
                        <a:t>Landslide in this site occurred in 1982, 1989,1991,1994,1996 and 2013. 10 houses got damaged and almost 22 people died due to landslide at different periods. Utility facilities were highly damaged in this incident. Economic activities were hampered so does the social life of people. Environment has been found to be severely damaged. Still there are many houses located at the down slope of the hill. Soil of this site has been found to be sandy. The escapement slope is found to be near vertical. The failed mass is a part of upper portion. Vertical Slope characteristics can be considered as a contributing factor to future landslide for this hill. Settlements located at the down slope of this hill are at a huge risk of massive landslide. The risk is high (Field survey, August 2014).</a:t>
                      </a:r>
                      <a:endParaRPr lang="en-US" sz="900" dirty="0">
                        <a:latin typeface="Calibri"/>
                        <a:ea typeface="Times New Roman"/>
                        <a:cs typeface="Vrinda"/>
                      </a:endParaRPr>
                    </a:p>
                  </a:txBody>
                  <a:tcPr marL="54596" marR="54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grpSp>
        <p:nvGrpSpPr>
          <p:cNvPr id="17410" name="Group 2"/>
          <p:cNvGrpSpPr>
            <a:grpSpLocks/>
          </p:cNvGrpSpPr>
          <p:nvPr/>
        </p:nvGrpSpPr>
        <p:grpSpPr bwMode="auto">
          <a:xfrm>
            <a:off x="4953000" y="1981200"/>
            <a:ext cx="525462" cy="431800"/>
            <a:chOff x="3004" y="4716"/>
            <a:chExt cx="828" cy="679"/>
          </a:xfrm>
        </p:grpSpPr>
        <p:sp>
          <p:nvSpPr>
            <p:cNvPr id="17413" name="AutoShape 5"/>
            <p:cNvSpPr>
              <a:spLocks noChangeShapeType="1"/>
            </p:cNvSpPr>
            <p:nvPr/>
          </p:nvSpPr>
          <p:spPr bwMode="auto">
            <a:xfrm>
              <a:off x="3805" y="4824"/>
              <a:ext cx="27" cy="489"/>
            </a:xfrm>
            <a:prstGeom prst="straightConnector1">
              <a:avLst/>
            </a:prstGeom>
            <a:noFill/>
            <a:ln w="28575">
              <a:solidFill>
                <a:srgbClr val="FFFF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7412" name="AutoShape 4"/>
            <p:cNvSpPr>
              <a:spLocks noChangeShapeType="1"/>
            </p:cNvSpPr>
            <p:nvPr/>
          </p:nvSpPr>
          <p:spPr bwMode="auto">
            <a:xfrm>
              <a:off x="3426" y="4716"/>
              <a:ext cx="27" cy="489"/>
            </a:xfrm>
            <a:prstGeom prst="straightConnector1">
              <a:avLst/>
            </a:prstGeom>
            <a:noFill/>
            <a:ln w="28575">
              <a:solidFill>
                <a:srgbClr val="FFFF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7411" name="AutoShape 3"/>
            <p:cNvSpPr>
              <a:spLocks noChangeShapeType="1"/>
            </p:cNvSpPr>
            <p:nvPr/>
          </p:nvSpPr>
          <p:spPr bwMode="auto">
            <a:xfrm>
              <a:off x="3004" y="4906"/>
              <a:ext cx="27" cy="489"/>
            </a:xfrm>
            <a:prstGeom prst="straightConnector1">
              <a:avLst/>
            </a:prstGeom>
            <a:noFill/>
            <a:ln w="28575">
              <a:solidFill>
                <a:srgbClr val="FFFF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pic>
        <p:nvPicPr>
          <p:cNvPr id="17416" name="Picture 8"/>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0" y="838200"/>
            <a:ext cx="2514600" cy="2191179"/>
          </a:xfrm>
          <a:prstGeom prst="rect">
            <a:avLst/>
          </a:prstGeom>
          <a:noFill/>
          <a:ln w="9525">
            <a:noFill/>
            <a:miter lim="800000"/>
            <a:headEnd/>
            <a:tailEnd/>
          </a:ln>
          <a:effectLst/>
        </p:spPr>
      </p:pic>
      <p:pic>
        <p:nvPicPr>
          <p:cNvPr id="17417" name="Picture 9"/>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0" y="2971801"/>
            <a:ext cx="2514600" cy="2049212"/>
          </a:xfrm>
          <a:prstGeom prst="rect">
            <a:avLst/>
          </a:prstGeom>
          <a:noFill/>
          <a:ln w="9525">
            <a:noFill/>
            <a:miter lim="800000"/>
            <a:headEnd/>
            <a:tailEnd/>
          </a:ln>
          <a:effectLst/>
        </p:spPr>
      </p:pic>
      <p:pic>
        <p:nvPicPr>
          <p:cNvPr id="17418" name="Picture 10"/>
          <p:cNvPicPr>
            <a:picLocks noChangeAspect="1" noChangeArrowheads="1"/>
          </p:cNvPicPr>
          <p:nvPr/>
        </p:nvPicPr>
        <p:blipFill>
          <a:blip r:embed="rId8"/>
          <a:srcRect/>
          <a:stretch>
            <a:fillRect/>
          </a:stretch>
        </p:blipFill>
        <p:spPr bwMode="auto">
          <a:xfrm>
            <a:off x="0" y="4959792"/>
            <a:ext cx="2514600" cy="1898208"/>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2"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Landslide Inventory</a:t>
            </a:r>
          </a:p>
        </p:txBody>
      </p:sp>
      <p:pic>
        <p:nvPicPr>
          <p:cNvPr id="27654" name="Picture 7" descr="D:\Office BUET-JIDPUS\Project Data\Maps\inventory.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30438" y="638175"/>
            <a:ext cx="4475162" cy="5838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670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fade">
                                      <p:cBhvr>
                                        <p:cTn id="7"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4"/>
          <p:cNvSpPr>
            <a:spLocks noChangeShapeType="1"/>
          </p:cNvSpPr>
          <p:nvPr/>
        </p:nvSpPr>
        <p:spPr bwMode="auto">
          <a:xfrm>
            <a:off x="0" y="6567488"/>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2" name="Line 5"/>
          <p:cNvSpPr>
            <a:spLocks noChangeShapeType="1"/>
          </p:cNvSpPr>
          <p:nvPr/>
        </p:nvSpPr>
        <p:spPr bwMode="auto">
          <a:xfrm>
            <a:off x="0" y="6600825"/>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3" name="Line 7"/>
          <p:cNvSpPr>
            <a:spLocks noChangeShapeType="1"/>
          </p:cNvSpPr>
          <p:nvPr/>
        </p:nvSpPr>
        <p:spPr bwMode="auto">
          <a:xfrm>
            <a:off x="0" y="519113"/>
            <a:ext cx="9144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 name="Line 8"/>
          <p:cNvSpPr>
            <a:spLocks noChangeShapeType="1"/>
          </p:cNvSpPr>
          <p:nvPr/>
        </p:nvSpPr>
        <p:spPr bwMode="auto">
          <a:xfrm>
            <a:off x="0" y="552450"/>
            <a:ext cx="9144000"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2" name="Text Box 10"/>
          <p:cNvSpPr txBox="1">
            <a:spLocks noChangeArrowheads="1"/>
          </p:cNvSpPr>
          <p:nvPr/>
        </p:nvSpPr>
        <p:spPr bwMode="auto">
          <a:xfrm>
            <a:off x="1981200" y="0"/>
            <a:ext cx="5257800" cy="461963"/>
          </a:xfrm>
          <a:prstGeom prst="rect">
            <a:avLst/>
          </a:prstGeom>
          <a:noFill/>
          <a:ln w="9525">
            <a:noFill/>
            <a:miter lim="800000"/>
            <a:headEnd/>
            <a:tailEnd/>
          </a:ln>
          <a:effectLst/>
        </p:spPr>
        <p:txBody>
          <a:bodyPr anchor="ctr" anchorCtr="1">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smtClean="0">
                <a:effectLst>
                  <a:outerShdw blurRad="38100" dist="38100" dir="2700000" algn="tl">
                    <a:srgbClr val="DDDDDD"/>
                  </a:outerShdw>
                </a:effectLst>
                <a:latin typeface="Arial Narrow" charset="0"/>
                <a:cs typeface="Arial" charset="0"/>
              </a:rPr>
              <a:t>Questionnaire Surveying</a:t>
            </a:r>
          </a:p>
        </p:txBody>
      </p:sp>
      <p:pic>
        <p:nvPicPr>
          <p:cNvPr id="2" name="Picture 1" descr="Screen Shot 2015-09-17 at 15.21.0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838200"/>
            <a:ext cx="8737600" cy="2692400"/>
          </a:xfrm>
          <a:prstGeom prst="rect">
            <a:avLst/>
          </a:prstGeom>
        </p:spPr>
      </p:pic>
      <p:sp>
        <p:nvSpPr>
          <p:cNvPr id="3" name="TextBox 2"/>
          <p:cNvSpPr txBox="1"/>
          <p:nvPr/>
        </p:nvSpPr>
        <p:spPr>
          <a:xfrm>
            <a:off x="838200" y="4267200"/>
            <a:ext cx="184666" cy="369332"/>
          </a:xfrm>
          <a:prstGeom prst="rect">
            <a:avLst/>
          </a:prstGeom>
          <a:noFill/>
        </p:spPr>
        <p:txBody>
          <a:bodyPr wrap="none" rtlCol="0">
            <a:spAutoFit/>
          </a:bodyPr>
          <a:lstStyle/>
          <a:p>
            <a:endParaRPr lang="en-US" dirty="0"/>
          </a:p>
        </p:txBody>
      </p:sp>
      <p:pic>
        <p:nvPicPr>
          <p:cNvPr id="5" name="Picture 4" descr="Screen Shot 2015-09-17 at 15.24.56.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1676400" y="3733800"/>
            <a:ext cx="6354789" cy="2681688"/>
          </a:xfrm>
          <a:prstGeom prst="rect">
            <a:avLst/>
          </a:prstGeom>
        </p:spPr>
      </p:pic>
    </p:spTree>
    <p:extLst>
      <p:ext uri="{BB962C8B-B14F-4D97-AF65-F5344CB8AC3E}">
        <p14:creationId xmlns:p14="http://schemas.microsoft.com/office/powerpoint/2010/main" val="1507771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497</TotalTime>
  <Words>1084</Words>
  <Application>Microsoft Macintosh PowerPoint</Application>
  <PresentationFormat>On-screen Show (4:3)</PresentationFormat>
  <Paragraphs>252</Paragraphs>
  <Slides>34</Slides>
  <Notes>24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37" baseType="lpstr">
      <vt:lpstr>Office Theme</vt:lpstr>
      <vt:lpstr>Default Design</vt:lpstr>
      <vt:lpstr>Document</vt:lpstr>
      <vt:lpstr>PowerPoint Presentation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SHAHEEN</dc:creator>
  <cp:lastModifiedBy>Bayes Ahmed</cp:lastModifiedBy>
  <cp:revision>42</cp:revision>
  <dcterms:created xsi:type="dcterms:W3CDTF">2006-08-16T00:00:00Z</dcterms:created>
  <dcterms:modified xsi:type="dcterms:W3CDTF">2017-11-21T02:49:58Z</dcterms:modified>
</cp:coreProperties>
</file>