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94" r:id="rId4"/>
    <p:sldId id="288" r:id="rId5"/>
    <p:sldId id="395" r:id="rId6"/>
    <p:sldId id="396" r:id="rId7"/>
    <p:sldId id="397" r:id="rId8"/>
    <p:sldId id="399" r:id="rId9"/>
    <p:sldId id="398" r:id="rId10"/>
    <p:sldId id="27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/>
    <p:restoredTop sz="94290"/>
  </p:normalViewPr>
  <p:slideViewPr>
    <p:cSldViewPr>
      <p:cViewPr varScale="1">
        <p:scale>
          <a:sx n="105" d="100"/>
          <a:sy n="105" d="100"/>
        </p:scale>
        <p:origin x="9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7C3BE-01CC-B541-BC22-230BC0E5B694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D1CCD-BFE5-0F4E-95C2-C82D3595D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2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8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4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7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5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1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6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4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7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26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8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602D-7C1B-A34F-9E5C-0E6318154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C3BA-601B-4844-B062-E97B1C887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4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4E6AD-AC8A-FD48-81AE-50C1478906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0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9F82C-D378-9D4C-B771-9E8CCBA0B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9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88126-1F8A-2841-A928-ABD20CA94F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9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67354-DB3D-AC4D-8465-596DEFA19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46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15EE-0554-AA4C-BF17-56291E4F12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1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83071-7010-E943-929B-EBAF5DFEED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251BA-E4A9-B748-AF59-E76FFDB9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64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D903E-B560-D44A-A7A3-2EEA771ECA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4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92F2-2584-F943-B77D-545C23ED64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2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C5E69-A7F2-B744-9936-B1DCDBE0C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6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BB9419-1767-2849-B8D6-FD88537DB04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bayes.ahmed@ucl.ac.uk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FA1843-241F-2342-B661-492B8B038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27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BBC4-6AC3-4776-A579-B9A24A4538B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6200" y="46672"/>
            <a:ext cx="906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Rohingya Journeys of Violence and Resilience in Bangladesh and its neighbours: Historical and Contemporary Perspectives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895975"/>
            <a:ext cx="91440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952500" y="6400800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 Humanitarian Institute, University College London (UCL)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4E092B-EBCC-964B-834E-A124D6BF6689}"/>
              </a:ext>
            </a:extLst>
          </p:cNvPr>
          <p:cNvSpPr/>
          <p:nvPr/>
        </p:nvSpPr>
        <p:spPr>
          <a:xfrm>
            <a:off x="2895600" y="58674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800" b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BAYES AHMED </a:t>
            </a:r>
            <a:endParaRPr lang="en-GB" sz="2800" b="1" dirty="0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74E84-F0E6-764D-B46F-6BFED58B1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73" y="5184775"/>
            <a:ext cx="2432627" cy="711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60325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August 2017 Rohingya Exodus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C8E48-A51E-8E46-BDC9-A6011685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28831-AF16-FD46-98C8-C438DEA0D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FEBE2-30FF-4348-8058-49E0FCAF7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B1C270-3AC3-FE46-AE77-C08E668DF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D6AE52-B27B-C148-9845-07A4517BC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468"/>
            <a:ext cx="9144000" cy="58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478530" y="24112"/>
            <a:ext cx="2186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Rohingya Crisis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887CD3-9324-F84D-9956-CF4BA8742A7C}"/>
              </a:ext>
            </a:extLst>
          </p:cNvPr>
          <p:cNvSpPr/>
          <p:nvPr/>
        </p:nvSpPr>
        <p:spPr>
          <a:xfrm>
            <a:off x="304800" y="838200"/>
            <a:ext cx="85344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Inter Sector Coordination Group (ISCG) estimates that nearly </a:t>
            </a:r>
            <a:r>
              <a:rPr lang="en-GB" sz="2400" b="1" dirty="0">
                <a:solidFill>
                  <a:srgbClr val="C00000"/>
                </a:solidFill>
              </a:rPr>
              <a:t>1.25 million people </a:t>
            </a:r>
            <a:r>
              <a:rPr lang="en-GB" sz="2400" dirty="0"/>
              <a:t>are in urgent need of humanitarian assistance in Cox’s Bazar, Bangladesh including the Rohingyas and over </a:t>
            </a:r>
            <a:r>
              <a:rPr lang="en-GB" sz="2400" b="1" dirty="0">
                <a:solidFill>
                  <a:srgbClr val="C00000"/>
                </a:solidFill>
              </a:rPr>
              <a:t>336,000</a:t>
            </a:r>
            <a:r>
              <a:rPr lang="en-GB" sz="2400" dirty="0"/>
              <a:t> vulnerable Bangladeshis in </a:t>
            </a:r>
            <a:r>
              <a:rPr lang="en-GB" sz="2400" b="1" dirty="0"/>
              <a:t>host communities</a:t>
            </a:r>
            <a:r>
              <a:rPr lang="en-GB" sz="2400" dirty="0"/>
              <a:t>. To tackle this crisis and meet the massive needs, the United Nations (UN) seeks </a:t>
            </a:r>
            <a:r>
              <a:rPr lang="en-GB" sz="2400" b="1" dirty="0">
                <a:solidFill>
                  <a:srgbClr val="C00000"/>
                </a:solidFill>
              </a:rPr>
              <a:t>US$920 million in 2019 </a:t>
            </a:r>
            <a:r>
              <a:rPr lang="en-GB" sz="2400" dirty="0"/>
              <a:t>(ISCG, 2019). </a:t>
            </a:r>
          </a:p>
          <a:p>
            <a:pPr algn="just"/>
            <a:endParaRPr lang="en-GB" sz="2400" dirty="0"/>
          </a:p>
          <a:p>
            <a:pPr algn="just"/>
            <a:r>
              <a:rPr lang="en-US" sz="2400" dirty="0"/>
              <a:t>“Myanmar military should be investigated and prosecuted in an international criminal tribunal for </a:t>
            </a:r>
            <a:r>
              <a:rPr lang="en-US" sz="2400" b="1" dirty="0">
                <a:solidFill>
                  <a:srgbClr val="FF0000"/>
                </a:solidFill>
              </a:rPr>
              <a:t>genocide, crimes against humanity and war crimes</a:t>
            </a:r>
            <a:r>
              <a:rPr lang="en-US" sz="2400" dirty="0"/>
              <a:t>”.</a:t>
            </a:r>
          </a:p>
          <a:p>
            <a:pPr algn="just"/>
            <a:endParaRPr lang="en-US" sz="2400" dirty="0"/>
          </a:p>
          <a:p>
            <a:pPr algn="just"/>
            <a:r>
              <a:rPr lang="en-US" sz="2000" i="1" dirty="0"/>
              <a:t>Source: UN Independent International Fact-Finding Mission on Myanmar (17 September 2018)</a:t>
            </a:r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90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2857500" y="4634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Rohingya Diaspora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C4557-EF3F-F641-A562-8A088FBD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5787"/>
            <a:ext cx="5257800" cy="5716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D1A61-3B50-1644-B037-436609A12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84281"/>
            <a:ext cx="8808479" cy="52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009900" y="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Project Aim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94722E-53D3-EF4A-A4F7-2E220EE643BE}"/>
              </a:ext>
            </a:extLst>
          </p:cNvPr>
          <p:cNvSpPr/>
          <p:nvPr/>
        </p:nvSpPr>
        <p:spPr>
          <a:xfrm>
            <a:off x="228600" y="885885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+mj-lt"/>
              </a:rPr>
              <a:t>The inter-disciplinary collaborative project aims to generate new knowledge produced by, and with, Rohingya refugees regarding their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experiences of gendered violence, vulnerability to disasters, resilience characteristics and societal adaptability </a:t>
            </a:r>
            <a:r>
              <a:rPr lang="en-GB" sz="2400" dirty="0">
                <a:latin typeface="+mj-lt"/>
              </a:rPr>
              <a:t>in a humanitarian context.</a:t>
            </a:r>
          </a:p>
          <a:p>
            <a:pPr algn="just"/>
            <a:endParaRPr lang="en-GB" sz="2400" dirty="0">
              <a:effectLst/>
              <a:latin typeface="+mj-lt"/>
            </a:endParaRPr>
          </a:p>
          <a:p>
            <a:pPr algn="just"/>
            <a:endParaRPr lang="en-GB" sz="2400" dirty="0">
              <a:latin typeface="+mj-lt"/>
            </a:endParaRPr>
          </a:p>
          <a:p>
            <a:pPr algn="just"/>
            <a:r>
              <a:rPr lang="en-GB" sz="2400" dirty="0">
                <a:latin typeface="+mj-lt"/>
              </a:rPr>
              <a:t>The UN Sustainable Development Goals (SDG) – to promote </a:t>
            </a:r>
            <a:r>
              <a:rPr lang="en-GB" sz="2400" b="1" dirty="0">
                <a:latin typeface="+mj-lt"/>
              </a:rPr>
              <a:t>peaceful and inclusive societies </a:t>
            </a:r>
            <a:r>
              <a:rPr lang="en-GB" sz="2400" dirty="0">
                <a:latin typeface="+mj-lt"/>
              </a:rPr>
              <a:t>and provide </a:t>
            </a:r>
            <a:r>
              <a:rPr lang="en-GB" sz="2400" b="1" dirty="0">
                <a:latin typeface="+mj-lt"/>
              </a:rPr>
              <a:t>access to justice</a:t>
            </a:r>
            <a:r>
              <a:rPr lang="en-GB" sz="2400" dirty="0">
                <a:latin typeface="+mj-lt"/>
              </a:rPr>
              <a:t> (SDG-16), </a:t>
            </a:r>
            <a:r>
              <a:rPr lang="en-GB" sz="2400" b="1" dirty="0">
                <a:latin typeface="+mj-lt"/>
              </a:rPr>
              <a:t>reduce inequality </a:t>
            </a:r>
            <a:r>
              <a:rPr lang="en-GB" sz="2400" dirty="0">
                <a:latin typeface="+mj-lt"/>
              </a:rPr>
              <a:t>(SDG-10), </a:t>
            </a:r>
            <a:r>
              <a:rPr lang="en-GB" sz="2400" b="1" dirty="0">
                <a:latin typeface="+mj-lt"/>
              </a:rPr>
              <a:t>achieve gender equality</a:t>
            </a:r>
            <a:r>
              <a:rPr lang="en-GB" sz="2400" dirty="0">
                <a:latin typeface="+mj-lt"/>
              </a:rPr>
              <a:t> (SDG-5), and to </a:t>
            </a:r>
            <a:r>
              <a:rPr lang="en-GB" sz="2400" b="1" dirty="0">
                <a:latin typeface="+mj-lt"/>
              </a:rPr>
              <a:t>end poverty </a:t>
            </a:r>
            <a:r>
              <a:rPr lang="en-GB" sz="2400" dirty="0">
                <a:latin typeface="+mj-lt"/>
              </a:rPr>
              <a:t>(SDG-1).</a:t>
            </a:r>
          </a:p>
          <a:p>
            <a:pPr algn="just"/>
            <a:endParaRPr lang="en-GB" sz="24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56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2146300" y="24112"/>
            <a:ext cx="485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Physical Environment – Bangladesh</a:t>
            </a:r>
          </a:p>
        </p:txBody>
      </p:sp>
      <p:pic>
        <p:nvPicPr>
          <p:cNvPr id="11" name="Picture 10" descr="C:\Users\DEWAN\Desktop\Memoire\cox\Maps\Maps\ndvi_pre.jpg">
            <a:extLst>
              <a:ext uri="{FF2B5EF4-FFF2-40B4-BE49-F238E27FC236}">
                <a16:creationId xmlns:a16="http://schemas.microsoft.com/office/drawing/2014/main" id="{AFFDD871-6A6A-664A-B2E8-A0C8D399200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721679"/>
            <a:ext cx="3000375" cy="424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DEWAN\Desktop\Memoire\cox\Maps\Maps\post_ndvi.jpg">
            <a:extLst>
              <a:ext uri="{FF2B5EF4-FFF2-40B4-BE49-F238E27FC236}">
                <a16:creationId xmlns:a16="http://schemas.microsoft.com/office/drawing/2014/main" id="{12D753E8-3541-4348-A6BD-862FE1EA475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904" y="747714"/>
            <a:ext cx="2996565" cy="423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DEWAN\Desktop\Memoire\cox\feb3_updates\feb3_updates\Inventory_susceptibility.jpg">
            <a:extLst>
              <a:ext uri="{FF2B5EF4-FFF2-40B4-BE49-F238E27FC236}">
                <a16:creationId xmlns:a16="http://schemas.microsoft.com/office/drawing/2014/main" id="{FEF0E87B-4F73-A84C-BA34-33088F17B899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3095"/>
            <a:ext cx="4419600" cy="62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2A633-0532-4F4B-BAFE-49388AAD48E3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88"/>
          <a:stretch/>
        </p:blipFill>
        <p:spPr bwMode="auto">
          <a:xfrm>
            <a:off x="4648200" y="533400"/>
            <a:ext cx="4437380" cy="6110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7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009900" y="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Objectives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94722E-53D3-EF4A-A4F7-2E220EE643BE}"/>
              </a:ext>
            </a:extLst>
          </p:cNvPr>
          <p:cNvSpPr/>
          <p:nvPr/>
        </p:nvSpPr>
        <p:spPr>
          <a:xfrm>
            <a:off x="228600" y="680621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400" dirty="0">
                <a:latin typeface="+mj-lt"/>
              </a:rPr>
              <a:t>To understand the </a:t>
            </a:r>
            <a:r>
              <a:rPr lang="en-GB" sz="2400" b="1" dirty="0">
                <a:latin typeface="+mj-lt"/>
              </a:rPr>
              <a:t>political economy of the fresh violence </a:t>
            </a:r>
            <a:r>
              <a:rPr lang="en-GB" sz="2400" dirty="0">
                <a:latin typeface="+mj-lt"/>
              </a:rPr>
              <a:t>and the </a:t>
            </a:r>
            <a:r>
              <a:rPr lang="en-GB" sz="2400" b="1" dirty="0">
                <a:latin typeface="+mj-lt"/>
              </a:rPr>
              <a:t>gendered nature </a:t>
            </a:r>
            <a:r>
              <a:rPr lang="en-GB" sz="2400" dirty="0">
                <a:latin typeface="+mj-lt"/>
              </a:rPr>
              <a:t>of its impacts in Bangladesh in contemporary and historical perspective.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latin typeface="+mj-lt"/>
              </a:rPr>
              <a:t>To examine Rohingya refugee self-definitions of risk in the context of </a:t>
            </a:r>
            <a:r>
              <a:rPr lang="en-GB" sz="2400" b="1" dirty="0">
                <a:latin typeface="+mj-lt"/>
              </a:rPr>
              <a:t>physical, social and cultural threats </a:t>
            </a:r>
            <a:r>
              <a:rPr lang="en-GB" sz="2400" dirty="0">
                <a:latin typeface="+mj-lt"/>
              </a:rPr>
              <a:t>(violence), </a:t>
            </a:r>
            <a:r>
              <a:rPr lang="en-GB" sz="2400" b="1" dirty="0">
                <a:latin typeface="+mj-lt"/>
              </a:rPr>
              <a:t>economic and institutional challenges </a:t>
            </a:r>
            <a:r>
              <a:rPr lang="en-GB" sz="2400" dirty="0">
                <a:latin typeface="+mj-lt"/>
              </a:rPr>
              <a:t>(structural violence) and </a:t>
            </a:r>
            <a:r>
              <a:rPr lang="en-GB" sz="2400" b="1" dirty="0">
                <a:latin typeface="+mj-lt"/>
              </a:rPr>
              <a:t>environmental threats </a:t>
            </a:r>
            <a:r>
              <a:rPr lang="en-GB" sz="2400" dirty="0">
                <a:latin typeface="+mj-lt"/>
              </a:rPr>
              <a:t>(hazards) in the three case study host countries. 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latin typeface="+mj-lt"/>
              </a:rPr>
              <a:t>To explore Rohingya refugee </a:t>
            </a:r>
            <a:r>
              <a:rPr lang="en-GB" sz="2400" b="1" dirty="0">
                <a:latin typeface="+mj-lt"/>
              </a:rPr>
              <a:t>coping mechanisms </a:t>
            </a:r>
            <a:r>
              <a:rPr lang="en-GB" sz="2400" dirty="0">
                <a:latin typeface="+mj-lt"/>
              </a:rPr>
              <a:t>and highlight the different notions of cultural heritage, histories, art and belonging – especially how they have transformed their lives amidst hardships and their relationships with the host communities in selected campsites in Bangladesh, India and Malaysia. </a:t>
            </a:r>
          </a:p>
        </p:txBody>
      </p:sp>
    </p:spTree>
    <p:extLst>
      <p:ext uri="{BB962C8B-B14F-4D97-AF65-F5344CB8AC3E}">
        <p14:creationId xmlns:p14="http://schemas.microsoft.com/office/powerpoint/2010/main" val="407107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009900" y="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Methodology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94722E-53D3-EF4A-A4F7-2E220EE643BE}"/>
              </a:ext>
            </a:extLst>
          </p:cNvPr>
          <p:cNvSpPr/>
          <p:nvPr/>
        </p:nvSpPr>
        <p:spPr>
          <a:xfrm>
            <a:off x="228600" y="1152931"/>
            <a:ext cx="8686800" cy="440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400" dirty="0">
                <a:latin typeface="+mj-lt"/>
              </a:rPr>
              <a:t>Rohingya micro-narratives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400" dirty="0">
                <a:latin typeface="+mj-lt"/>
              </a:rPr>
              <a:t>Focus group discussions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400" dirty="0">
                <a:latin typeface="+mj-lt"/>
              </a:rPr>
              <a:t>Questionnaire surveying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400" dirty="0">
                <a:latin typeface="+mj-lt"/>
              </a:rPr>
              <a:t>Participatory mapping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400" dirty="0">
                <a:latin typeface="+mj-lt"/>
              </a:rPr>
              <a:t>Key informant interviews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400" dirty="0">
                <a:latin typeface="+mj-lt"/>
              </a:rPr>
              <a:t>Host community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92028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4609" y="6172200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bayes.ahmed@ucl.ac.uk</a:t>
            </a:r>
            <a:r>
              <a:rPr lang="en-US" sz="2000" b="1" dirty="0">
                <a:latin typeface="Arial"/>
                <a:cs typeface="Arial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399D4-B44A-264F-8F89-4228125E6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1" y="0"/>
            <a:ext cx="484381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371</Words>
  <Application>Microsoft Macintosh PowerPoint</Application>
  <PresentationFormat>On-screen Show (4:3)</PresentationFormat>
  <Paragraphs>37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SimSun</vt:lpstr>
      <vt:lpstr>Arial</vt:lpstr>
      <vt:lpstr>Arial Narrow</vt:lpstr>
      <vt:lpstr>Calibri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SHAHEEN</dc:creator>
  <cp:lastModifiedBy>Bayes Ahmed</cp:lastModifiedBy>
  <cp:revision>110</cp:revision>
  <dcterms:created xsi:type="dcterms:W3CDTF">2006-08-16T00:00:00Z</dcterms:created>
  <dcterms:modified xsi:type="dcterms:W3CDTF">2019-03-05T12:42:33Z</dcterms:modified>
</cp:coreProperties>
</file>